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4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9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4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2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0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8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8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96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4C3E8AF-E41A-4D50-9D78-60AEEADE5A29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55F6C3-183B-477A-8C39-37CA73165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практикой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Асбестовско-Сухоложского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«СОМК»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Е.Е.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3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Донорский </a:t>
            </a:r>
            <a:r>
              <a:rPr lang="ru-RU" dirty="0" err="1" smtClean="0">
                <a:solidFill>
                  <a:schemeClr val="bg1"/>
                </a:solidFill>
              </a:rPr>
              <a:t>гранулоцитаферез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лейкоцитаферез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33247"/>
            <a:ext cx="5158154" cy="343876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620108"/>
            <a:ext cx="5384800" cy="350605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 с тяжёлыми инфекционными осложнениями, в исключительных случаях, бывают необходимы гранулоциты, являющиеся разновидностью лейкоцитов.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иммунной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899139"/>
            <a:ext cx="5384800" cy="4068764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Доброволец иммунизируется безопасным штаммом какого-либо инфекционного агента. Плазма, полученная от такого донора, содержит антитела к данному возбудителю и может быть использована для изготовления медицинских препаратов.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94" y="2303585"/>
            <a:ext cx="5348606" cy="3054054"/>
          </a:xfrm>
        </p:spPr>
      </p:pic>
    </p:spTree>
    <p:extLst>
      <p:ext uri="{BB962C8B-B14F-4D97-AF65-F5344CB8AC3E}">
        <p14:creationId xmlns:p14="http://schemas.microsoft.com/office/powerpoint/2010/main" val="122065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Донорский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эритроцитаферез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148681"/>
            <a:ext cx="4572000" cy="3429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866292"/>
            <a:ext cx="5384800" cy="3259872"/>
          </a:xfrm>
        </p:spPr>
        <p:txBody>
          <a:bodyPr/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 необходима для больных анемией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Даймонда-Блэкфена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других заболеваниях, при которых снижено кровообразование и низок собственный уровень гемоглобина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2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Ограничения и рекомендации донорам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69477"/>
            <a:ext cx="5384800" cy="4156687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Донорам не рекомендуется: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накануне сдачи крови есть жирное, жареное, острое, копчёное, молочные продукты, масло, яйца, грибы, орехи, бананы, свеклу.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 алкоголь менее чем за двое суток (48 часов) до процедуры.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анальгетики и аспирин, а также содержащие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Курить менее чем за час до процедуры.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кровь натощак.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при плохом самочувствии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недомогании).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69477"/>
            <a:ext cx="5384800" cy="4156687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процедуры сдачи крови рекомендуется воздерживаться от тяжёлых физических и спортивных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двух суток после процедуры сдачи крови рекомендуется полноценно и регулярно питаться и выпивать не менее двух литров жидкости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приводит к потере жидкости в организме и снижению давления, в связи с чем обычно донорство крови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крови должно пройти не менее 60 дней, прежде чем донор сможет снова сдавать кровь;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апрещено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при весе менее 50 кг и так далее.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35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Мифы о донорстве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0438" y="2480469"/>
            <a:ext cx="10436470" cy="98473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1 — можно заразиться через нестерильные инструменты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70438" y="4528039"/>
            <a:ext cx="10436470" cy="113420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2 — самые распространенные группы крови не нужны, таких доноров и так в избытке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98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Мифы о донорстве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369" y="2361774"/>
            <a:ext cx="11090031" cy="1151792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3 — сдача крови занимает много времени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369" y="4457702"/>
            <a:ext cx="11090031" cy="1204546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4 — донорская кровь требуется только, когда случаются катастрофы, теракты, она не нужна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8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Мифы о донорстве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3692768"/>
            <a:ext cx="5384800" cy="2433395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 5 — после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 буду плохо себя чувствовать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415494"/>
            <a:ext cx="5384800" cy="3255737"/>
          </a:xfrm>
        </p:spPr>
      </p:pic>
    </p:spTree>
    <p:extLst>
      <p:ext uri="{BB962C8B-B14F-4D97-AF65-F5344CB8AC3E}">
        <p14:creationId xmlns:p14="http://schemas.microsoft.com/office/powerpoint/2010/main" val="199621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доноров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4310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Донорам крови, если они идут не на безвозмездное донорство, полагаются льготы и выплаты.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кровосдачи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донору полагается 1—2 дополнительных выходных: выходной с сохранением средней зарплаты в день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кровосдачи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дополнительный день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всем донорам полагается компенсация за бесплатный обед (можно выбрать обед) в размере 1212 рублей.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сдачи крови дают право для получения льготной путевки на санаторно-курортное лечение.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оплате самого донорства и суммах выплат надо узнавать на той станции, куда вы планируете пойти.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привилегии у почетных доноров.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донорам полагается ежегодная денежная выплата. В 2019 году — 14 145 рублей.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главная привилегия донора — это возможность спасать жизни людей!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3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31" y="211138"/>
            <a:ext cx="8872537" cy="5915025"/>
          </a:xfrm>
        </p:spPr>
      </p:pic>
    </p:spTree>
    <p:extLst>
      <p:ext uri="{BB962C8B-B14F-4D97-AF65-F5344CB8AC3E}">
        <p14:creationId xmlns:p14="http://schemas.microsoft.com/office/powerpoint/2010/main" val="131908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44" y="360363"/>
            <a:ext cx="6561711" cy="5765800"/>
          </a:xfrm>
        </p:spPr>
      </p:pic>
    </p:spTree>
    <p:extLst>
      <p:ext uri="{BB962C8B-B14F-4D97-AF65-F5344CB8AC3E}">
        <p14:creationId xmlns:p14="http://schemas.microsoft.com/office/powerpoint/2010/main" val="67084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77472"/>
            <a:ext cx="3932767" cy="101990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95425"/>
            <a:ext cx="6172200" cy="3857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(лат.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donare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дарить) — добровольный акт помощи больному, в процессе которого люди отдают часть своей крови или других тканей для лечебных целей. С развитием трансплантации органов и тканей понятие «донорство» стало шире.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26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практикой 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Асбестовско-Сухоложского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филиала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«СОМК»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Мальцева Е.Е.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8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История развития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40878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Д. в СССР может быть разделена на три этапа.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— зарождение Д. и всестороннее его научное обоснование (до 1941 г.).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— развитие Д. в годы Великой Отечественной войны (1941 —1945).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— развитие безвозмездного Д. в послевоенный период.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30" y="1509263"/>
            <a:ext cx="3851032" cy="4989191"/>
          </a:xfrm>
        </p:spPr>
      </p:pic>
    </p:spTree>
    <p:extLst>
      <p:ext uri="{BB962C8B-B14F-4D97-AF65-F5344CB8AC3E}">
        <p14:creationId xmlns:p14="http://schemas.microsoft.com/office/powerpoint/2010/main" val="362945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Виды донорства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1" y="1690688"/>
            <a:ext cx="4558328" cy="4498975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699238"/>
            <a:ext cx="5183717" cy="3024432"/>
          </a:xfrm>
        </p:spPr>
        <p:txBody>
          <a:bodyPr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донорство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в себя следующие категории доноров: доноры крови, плазмы, доноры иммунной плазмы, доноры стандартных эритроцитов и доноры костного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мозга.</a:t>
            </a:r>
          </a:p>
          <a:p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Безвозмездное 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Зарождение безвозмездного Д. в нашей стране следует отнести к моменту начала развития Д., т. е. к 1920 г. </a:t>
            </a:r>
            <a:endParaRPr lang="ru-RU" sz="16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родственников.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 Д. родственников связано с первыми операциями переливания крови больным, когда в качестве доноров привлекались родственники больного.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2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87923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донорства по компонентам крови: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95127"/>
            <a:ext cx="6172200" cy="40582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1881554"/>
            <a:ext cx="3932767" cy="39874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Аутодонорство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цельной крови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плазмаферез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тромбоцитаферез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гранулоцитаферез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лейкоцитаферез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 иммунной плазмы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Донорский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эритроцитаферез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Аутодонорство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4845"/>
            <a:ext cx="5384800" cy="34566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00300"/>
            <a:ext cx="5384800" cy="3725864"/>
          </a:xfrm>
        </p:spPr>
        <p:txBody>
          <a:bodyPr/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Аутодонорство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заготовка собственной крови пациента перед последующей плановой операцией.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Донорство цельной крови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899138"/>
            <a:ext cx="5384800" cy="422702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забор крови, которая далее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ресуспендируется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специальном консервирующем растворе, разделяется на компоненты, переливается или перерабатывается.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50" y="1600200"/>
            <a:ext cx="4423100" cy="4525963"/>
          </a:xfrm>
        </p:spPr>
      </p:pic>
    </p:spTree>
    <p:extLst>
      <p:ext uri="{BB962C8B-B14F-4D97-AF65-F5344CB8AC3E}">
        <p14:creationId xmlns:p14="http://schemas.microsoft.com/office/powerpoint/2010/main" val="337086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Донорский </a:t>
            </a:r>
            <a:r>
              <a:rPr lang="ru-RU" dirty="0" err="1" smtClean="0">
                <a:solidFill>
                  <a:schemeClr val="bg1"/>
                </a:solidFill>
              </a:rPr>
              <a:t>плазмаферез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314"/>
            <a:ext cx="5384800" cy="34597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90346"/>
            <a:ext cx="5384800" cy="423581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 плазмы крови, путём сепарации (при автоматическом заборе), или путём центрифугирования (при ручном заборе крови).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Донорский </a:t>
            </a:r>
            <a:r>
              <a:rPr lang="ru-RU" dirty="0" err="1" smtClean="0">
                <a:solidFill>
                  <a:schemeClr val="bg1"/>
                </a:solidFill>
              </a:rPr>
              <a:t>тромбоцитаферез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43100"/>
            <a:ext cx="5384800" cy="4183064"/>
          </a:xfrm>
        </p:spPr>
        <p:txBody>
          <a:bodyPr/>
          <a:lstStyle/>
          <a:p>
            <a:r>
              <a:rPr lang="ru-RU" sz="2000" dirty="0" smtClean="0"/>
              <a:t>С помощью специального аппарата (сепаратора) из крови выделяется </a:t>
            </a:r>
            <a:r>
              <a:rPr lang="ru-RU" sz="2000" dirty="0" err="1" smtClean="0"/>
              <a:t>тромбоцитный</a:t>
            </a:r>
            <a:r>
              <a:rPr lang="ru-RU" sz="2000" dirty="0" smtClean="0"/>
              <a:t> концентрат. Тромбоциты необходимы при проведении интенсивной химиотерапии </a:t>
            </a:r>
            <a:r>
              <a:rPr lang="ru-RU" sz="2000" dirty="0" err="1" smtClean="0"/>
              <a:t>онкобольных</a:t>
            </a:r>
            <a:r>
              <a:rPr lang="ru-RU" sz="2000" dirty="0" smtClean="0"/>
              <a:t> и при других состояниях, сопровождающихся тромбоцитопенией.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401065703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2045</Template>
  <TotalTime>222</TotalTime>
  <Words>626</Words>
  <Application>Microsoft Office PowerPoint</Application>
  <PresentationFormat>Широкоэкранный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Diseño predeterminado</vt:lpstr>
      <vt:lpstr>Донорство</vt:lpstr>
      <vt:lpstr>Понятие</vt:lpstr>
      <vt:lpstr>История развития</vt:lpstr>
      <vt:lpstr>Виды донорства</vt:lpstr>
      <vt:lpstr>Виды донорства по компонентам крови:</vt:lpstr>
      <vt:lpstr>Аутодонорство</vt:lpstr>
      <vt:lpstr>Донорство цельной крови</vt:lpstr>
      <vt:lpstr>Донорский плазмаферез</vt:lpstr>
      <vt:lpstr>Донорский тромбоцитаферез</vt:lpstr>
      <vt:lpstr>Донорский гранулоцитаферез (лейкоцитаферез)</vt:lpstr>
      <vt:lpstr>Донорство иммунной плазмы</vt:lpstr>
      <vt:lpstr>Донорский эритроцитаферез</vt:lpstr>
      <vt:lpstr>Ограничения и рекомендации донорам</vt:lpstr>
      <vt:lpstr>Мифы о донорстве крови</vt:lpstr>
      <vt:lpstr>Мифы о донорстве крови</vt:lpstr>
      <vt:lpstr>Мифы о донорстве крови</vt:lpstr>
      <vt:lpstr>Льготы доноров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Донорство</dc:title>
  <dc:creator>Пользователь Windows</dc:creator>
  <cp:lastModifiedBy>Пользователь Windows</cp:lastModifiedBy>
  <cp:revision>15</cp:revision>
  <dcterms:created xsi:type="dcterms:W3CDTF">2021-06-09T09:51:00Z</dcterms:created>
  <dcterms:modified xsi:type="dcterms:W3CDTF">2021-06-09T17:19:21Z</dcterms:modified>
</cp:coreProperties>
</file>