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81" r:id="rId6"/>
    <p:sldId id="277" r:id="rId7"/>
    <p:sldId id="259" r:id="rId8"/>
    <p:sldId id="267" r:id="rId9"/>
    <p:sldId id="268" r:id="rId10"/>
    <p:sldId id="258" r:id="rId11"/>
    <p:sldId id="260" r:id="rId12"/>
    <p:sldId id="270" r:id="rId13"/>
    <p:sldId id="274" r:id="rId14"/>
    <p:sldId id="271" r:id="rId15"/>
    <p:sldId id="272" r:id="rId16"/>
    <p:sldId id="275" r:id="rId17"/>
    <p:sldId id="261" r:id="rId18"/>
    <p:sldId id="262" r:id="rId19"/>
    <p:sldId id="263" r:id="rId20"/>
    <p:sldId id="264" r:id="rId21"/>
    <p:sldId id="265" r:id="rId22"/>
    <p:sldId id="266" r:id="rId23"/>
    <p:sldId id="273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E0E"/>
    <a:srgbClr val="BDBD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902828978598354"/>
          <c:y val="0.11001323926971078"/>
          <c:w val="0.69267644504146031"/>
          <c:h val="0.7208429387475466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Lbls>
            <c:dLbl>
              <c:idx val="0"/>
              <c:layout>
                <c:manualLayout>
                  <c:x val="1.6033572027350541E-2"/>
                  <c:y val="-6.9517338770810094E-2"/>
                </c:manualLayout>
              </c:layout>
              <c:showVal val="1"/>
            </c:dLbl>
            <c:dLbl>
              <c:idx val="1"/>
              <c:layout>
                <c:manualLayout>
                  <c:x val="2.565371524376089E-2"/>
                  <c:y val="-5.1380918068196724E-2"/>
                </c:manualLayout>
              </c:layout>
              <c:showVal val="1"/>
            </c:dLbl>
            <c:dLbl>
              <c:idx val="2"/>
              <c:layout>
                <c:manualLayout>
                  <c:x val="2.0843643635555738E-2"/>
                  <c:y val="-3.2451106148334859E-2"/>
                </c:manualLayout>
              </c:layout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24.4</c:v>
                </c:pt>
                <c:pt idx="1">
                  <c:v>13.3</c:v>
                </c:pt>
                <c:pt idx="2">
                  <c:v>6.6</c:v>
                </c:pt>
              </c:numCache>
            </c:numRef>
          </c:val>
        </c:ser>
        <c:shape val="cylinder"/>
        <c:axId val="39050624"/>
        <c:axId val="39076992"/>
        <c:axId val="83999808"/>
      </c:bar3DChart>
      <c:catAx>
        <c:axId val="39050624"/>
        <c:scaling>
          <c:orientation val="minMax"/>
        </c:scaling>
        <c:axPos val="b"/>
        <c:numFmt formatCode="General" sourceLinked="1"/>
        <c:tickLblPos val="nextTo"/>
        <c:crossAx val="39076992"/>
        <c:crosses val="autoZero"/>
        <c:auto val="1"/>
        <c:lblAlgn val="ctr"/>
        <c:lblOffset val="100"/>
      </c:catAx>
      <c:valAx>
        <c:axId val="39076992"/>
        <c:scaling>
          <c:orientation val="minMax"/>
        </c:scaling>
        <c:delete val="1"/>
        <c:axPos val="l"/>
        <c:numFmt formatCode="General" sourceLinked="0"/>
        <c:tickLblPos val="none"/>
        <c:crossAx val="39050624"/>
        <c:crosses val="autoZero"/>
        <c:crossBetween val="between"/>
      </c:valAx>
      <c:serAx>
        <c:axId val="83999808"/>
        <c:scaling>
          <c:orientation val="minMax"/>
        </c:scaling>
        <c:axPos val="b"/>
        <c:tickLblPos val="nextTo"/>
        <c:crossAx val="3907699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 руб.</a:t>
            </a:r>
            <a:endParaRPr lang="ru-RU" dirty="0"/>
          </a:p>
        </c:rich>
      </c:tx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19E0E"/>
            </a:solidFill>
          </c:spPr>
          <c:dLbls>
            <c:dLbl>
              <c:idx val="0"/>
              <c:layout>
                <c:manualLayout>
                  <c:x val="4.3209876543209756E-2"/>
                  <c:y val="-0.42932299711685867"/>
                </c:manualLayout>
              </c:layout>
              <c:showVal val="1"/>
            </c:dLbl>
            <c:dLbl>
              <c:idx val="1"/>
              <c:layout>
                <c:manualLayout>
                  <c:x val="2.4691358024691409E-2"/>
                  <c:y val="-0.4073310562659927"/>
                </c:manualLayout>
              </c:layout>
              <c:showVal val="1"/>
            </c:dLbl>
            <c:dLbl>
              <c:idx val="2"/>
              <c:layout>
                <c:manualLayout>
                  <c:x val="3.5493827160493915E-2"/>
                  <c:y val="-0.415292833812384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23</c:v>
                </c:pt>
                <c:pt idx="1">
                  <c:v>29.6</c:v>
                </c:pt>
                <c:pt idx="2">
                  <c:v>17.5</c:v>
                </c:pt>
              </c:numCache>
            </c:numRef>
          </c:val>
        </c:ser>
        <c:shape val="box"/>
        <c:axId val="72957952"/>
        <c:axId val="72959488"/>
        <c:axId val="0"/>
      </c:bar3DChart>
      <c:catAx>
        <c:axId val="72957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2959488"/>
        <c:crosses val="autoZero"/>
        <c:auto val="1"/>
        <c:lblAlgn val="ctr"/>
        <c:lblOffset val="100"/>
      </c:catAx>
      <c:valAx>
        <c:axId val="72959488"/>
        <c:scaling>
          <c:orientation val="minMax"/>
        </c:scaling>
        <c:delete val="1"/>
        <c:axPos val="l"/>
        <c:numFmt formatCode="0%" sourceLinked="1"/>
        <c:tickLblPos val="none"/>
        <c:crossAx val="72957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4822241973114365E-2"/>
          <c:y val="8.6838865449059041E-2"/>
          <c:w val="0.86012734696144877"/>
          <c:h val="0.800118462289719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Lbls>
            <c:dLbl>
              <c:idx val="0"/>
              <c:layout>
                <c:manualLayout>
                  <c:x val="-9.9639970558827312E-2"/>
                  <c:y val="1.6115780417163043E-4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numFmt formatCode="General" sourceLinked="0"/>
              <c:spPr/>
              <c:showVal val="1"/>
            </c:dLbl>
            <c:dLbl>
              <c:idx val="1"/>
              <c:layout>
                <c:manualLayout>
                  <c:x val="-0.14505054993889568"/>
                  <c:y val="5.3297695604881123E-2"/>
                </c:manualLayout>
              </c:layout>
              <c:showVal val="1"/>
            </c:dLbl>
            <c:dLbl>
              <c:idx val="2"/>
              <c:layout>
                <c:manualLayout>
                  <c:x val="0.22202689284523941"/>
                  <c:y val="-0.11074932242670711"/>
                </c:manualLayout>
              </c:layout>
              <c:showVal val="1"/>
            </c:dLbl>
            <c:delete val="1"/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7.0000000000000114E-3</c:v>
                </c:pt>
                <c:pt idx="1">
                  <c:v>0.33600000000000113</c:v>
                </c:pt>
                <c:pt idx="2">
                  <c:v>0.65700000000000225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0169772803021914E-2"/>
          <c:y val="4.9924362409344697E-2"/>
          <c:w val="0.89981043772914115"/>
          <c:h val="0.83703296532943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Lbls>
            <c:dLbl>
              <c:idx val="0"/>
              <c:layout>
                <c:manualLayout>
                  <c:x val="-0.10845808799022325"/>
                  <c:y val="4.9380818151988456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0</a:t>
                    </a:r>
                    <a:r>
                      <a:rPr lang="ru-RU" dirty="0" smtClean="0"/>
                      <a:t>,2%</a:t>
                    </a:r>
                    <a:endParaRPr lang="en-US" dirty="0"/>
                  </a:p>
                </c:rich>
              </c:tx>
              <c:numFmt formatCode="General" sourceLinked="0"/>
              <c:spPr/>
              <c:showVal val="1"/>
            </c:dLbl>
            <c:dLbl>
              <c:idx val="1"/>
              <c:layout>
                <c:manualLayout>
                  <c:x val="-0.19355169245459214"/>
                  <c:y val="9.4313730314960612E-2"/>
                </c:manualLayout>
              </c:layout>
              <c:showVal val="1"/>
            </c:dLbl>
            <c:dLbl>
              <c:idx val="2"/>
              <c:showVal val="1"/>
            </c:dLbl>
            <c:delete val="1"/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2.0000000000000052E-3</c:v>
                </c:pt>
                <c:pt idx="1">
                  <c:v>0.30900000000000089</c:v>
                </c:pt>
                <c:pt idx="2">
                  <c:v>0.68899999999999995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4822241973114365E-2"/>
          <c:y val="6.2229196755916011E-2"/>
          <c:w val="0.88217350849905551"/>
          <c:h val="0.820626519534007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Lbls>
            <c:dLbl>
              <c:idx val="0"/>
              <c:layout>
                <c:manualLayout>
                  <c:x val="-9.6951033218531213E-2"/>
                  <c:y val="2.4609668693142621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0</a:t>
                    </a:r>
                    <a:r>
                      <a:rPr lang="ru-RU" dirty="0" smtClean="0"/>
                      <a:t>,2%</a:t>
                    </a:r>
                    <a:endParaRPr lang="en-US" dirty="0"/>
                  </a:p>
                </c:rich>
              </c:tx>
              <c:numFmt formatCode="General" sourceLinked="0"/>
              <c:spPr/>
              <c:dLblPos val="bestFit"/>
              <c:showVal val="1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2.0000000000000052E-3</c:v>
                </c:pt>
                <c:pt idx="1">
                  <c:v>0.31600000000000095</c:v>
                </c:pt>
                <c:pt idx="2">
                  <c:v>0.68200000000000005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92212128637153"/>
          <c:w val="1"/>
          <c:h val="0.515213682497987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9"/>
          <c:dLbls>
            <c:dLbl>
              <c:idx val="5"/>
              <c:layout>
                <c:manualLayout>
                  <c:x val="1.5235477602300331E-3"/>
                  <c:y val="-0.20710584626399536"/>
                </c:manualLayout>
              </c:layout>
              <c:showVal val="1"/>
            </c:dLbl>
            <c:numFmt formatCode="#,##0.0" sourceLinked="0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 </c:v>
                </c:pt>
                <c:pt idx="2">
                  <c:v>Национальная экономика </c:v>
                </c:pt>
                <c:pt idx="3">
                  <c:v>Жилищно-коммунальное хозяйство </c:v>
                </c:pt>
                <c:pt idx="4">
                  <c:v>Охрана окружаюшей среды </c:v>
                </c:pt>
                <c:pt idx="5">
                  <c:v>Образование </c:v>
                </c:pt>
                <c:pt idx="6">
                  <c:v>Культура, кинематография </c:v>
                </c:pt>
                <c:pt idx="7">
                  <c:v>Социальная политика </c:v>
                </c:pt>
                <c:pt idx="8">
                  <c:v>Физическая культура и спорт </c:v>
                </c:pt>
                <c:pt idx="9">
                  <c:v>Средства массовой информации 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136.4</c:v>
                </c:pt>
                <c:pt idx="1">
                  <c:v>23.8</c:v>
                </c:pt>
                <c:pt idx="2">
                  <c:v>94.3</c:v>
                </c:pt>
                <c:pt idx="3">
                  <c:v>142.4</c:v>
                </c:pt>
                <c:pt idx="4">
                  <c:v>0.60000000000000064</c:v>
                </c:pt>
                <c:pt idx="5">
                  <c:v>1060.2</c:v>
                </c:pt>
                <c:pt idx="6">
                  <c:v>105.1</c:v>
                </c:pt>
                <c:pt idx="7">
                  <c:v>172.1</c:v>
                </c:pt>
                <c:pt idx="8">
                  <c:v>121.5</c:v>
                </c:pt>
                <c:pt idx="9">
                  <c:v>6.5</c:v>
                </c:pt>
                <c:pt idx="10">
                  <c:v>0.1</c:v>
                </c:pt>
              </c:numCache>
            </c:numRef>
          </c:val>
        </c:ser>
      </c:pie3DChart>
    </c:plotArea>
    <c:legend>
      <c:legendPos val="b"/>
      <c:legendEntry>
        <c:idx val="0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.64341975701330179"/>
          <c:w val="1"/>
          <c:h val="0.35658024298670032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млн.руб.</a:t>
            </a:r>
            <a:endParaRPr lang="ru-RU" sz="2400" dirty="0"/>
          </a:p>
        </c:rich>
      </c:tx>
      <c:layout>
        <c:manualLayout>
          <c:xMode val="edge"/>
          <c:yMode val="edge"/>
          <c:x val="0.42342084314790812"/>
          <c:y val="1.4109543384068441E-2"/>
        </c:manualLayout>
      </c:layout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5.3396207760809493E-2"/>
                  <c:y val="-4.7031811280228274E-3"/>
                </c:manualLayout>
              </c:layout>
              <c:spPr/>
              <c:txPr>
                <a:bodyPr anchor="b" anchorCtr="0"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6.3104609171865653E-2"/>
                  <c:y val="-4.7031811280228274E-3"/>
                </c:manualLayout>
              </c:layout>
              <c:showVal val="1"/>
            </c:dLbl>
            <c:dLbl>
              <c:idx val="2"/>
              <c:layout>
                <c:manualLayout>
                  <c:x val="-7.281301058292218E-2"/>
                  <c:y val="-4.7031811280228274E-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20.9</c:v>
                </c:pt>
                <c:pt idx="1">
                  <c:v>20.9</c:v>
                </c:pt>
                <c:pt idx="2">
                  <c:v>20.9</c:v>
                </c:pt>
              </c:numCache>
            </c:numRef>
          </c:val>
        </c:ser>
        <c:shape val="pyramid"/>
        <c:axId val="104295808"/>
        <c:axId val="104412288"/>
        <c:axId val="0"/>
      </c:bar3DChart>
      <c:catAx>
        <c:axId val="104295808"/>
        <c:scaling>
          <c:orientation val="minMax"/>
        </c:scaling>
        <c:axPos val="b"/>
        <c:numFmt formatCode="General" sourceLinked="1"/>
        <c:tickLblPos val="nextTo"/>
        <c:crossAx val="104412288"/>
        <c:crosses val="autoZero"/>
        <c:auto val="1"/>
        <c:lblAlgn val="ctr"/>
        <c:lblOffset val="100"/>
      </c:catAx>
      <c:valAx>
        <c:axId val="104412288"/>
        <c:scaling>
          <c:orientation val="minMax"/>
        </c:scaling>
        <c:delete val="1"/>
        <c:axPos val="l"/>
        <c:numFmt formatCode="#,##0.00" sourceLinked="0"/>
        <c:tickLblPos val="none"/>
        <c:crossAx val="104295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46018167293579"/>
          <c:y val="4.3268139288871292E-2"/>
          <c:w val="0.7119167314742807"/>
          <c:h val="0.862348753145033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Lbls>
            <c:dLbl>
              <c:idx val="0"/>
              <c:layout>
                <c:manualLayout>
                  <c:x val="1.6033572027350521E-2"/>
                  <c:y val="-6.9517338770810011E-2"/>
                </c:manualLayout>
              </c:layout>
              <c:showVal val="1"/>
            </c:dLbl>
            <c:dLbl>
              <c:idx val="1"/>
              <c:layout>
                <c:manualLayout>
                  <c:x val="2.5653715243760852E-2"/>
                  <c:y val="-5.1380918068196724E-2"/>
                </c:manualLayout>
              </c:layout>
              <c:showVal val="1"/>
            </c:dLbl>
            <c:dLbl>
              <c:idx val="2"/>
              <c:layout>
                <c:manualLayout>
                  <c:x val="2.0843643635555652E-2"/>
                  <c:y val="-3.245110614833481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 01.01.2020</c:v>
                </c:pt>
                <c:pt idx="1">
                  <c:v>на 01.01.2021</c:v>
                </c:pt>
                <c:pt idx="2">
                  <c:v>на 01.01.2022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24.4</c:v>
                </c:pt>
                <c:pt idx="1">
                  <c:v>13.3</c:v>
                </c:pt>
                <c:pt idx="2">
                  <c:v>6.6</c:v>
                </c:pt>
              </c:numCache>
            </c:numRef>
          </c:val>
        </c:ser>
        <c:shape val="cylinder"/>
        <c:axId val="39298560"/>
        <c:axId val="39300096"/>
        <c:axId val="100774336"/>
      </c:bar3DChart>
      <c:catAx>
        <c:axId val="39298560"/>
        <c:scaling>
          <c:orientation val="minMax"/>
        </c:scaling>
        <c:axPos val="b"/>
        <c:numFmt formatCode="General" sourceLinked="1"/>
        <c:majorTickMark val="cross"/>
        <c:tickLblPos val="low"/>
        <c:spPr>
          <a:ln>
            <a:bevel/>
          </a:ln>
        </c:spPr>
        <c:crossAx val="39300096"/>
        <c:crosses val="autoZero"/>
        <c:auto val="1"/>
        <c:lblAlgn val="ctr"/>
        <c:lblOffset val="100"/>
      </c:catAx>
      <c:valAx>
        <c:axId val="39300096"/>
        <c:scaling>
          <c:orientation val="minMax"/>
        </c:scaling>
        <c:delete val="1"/>
        <c:axPos val="l"/>
        <c:numFmt formatCode="General" sourceLinked="0"/>
        <c:tickLblPos val="none"/>
        <c:crossAx val="39298560"/>
        <c:crosses val="autoZero"/>
        <c:crossBetween val="between"/>
      </c:valAx>
      <c:serAx>
        <c:axId val="100774336"/>
        <c:scaling>
          <c:orientation val="minMax"/>
        </c:scaling>
        <c:axPos val="b"/>
        <c:tickLblPos val="nextTo"/>
        <c:crossAx val="3930009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6906619985166941"/>
          <c:y val="2.7300269939976651E-2"/>
        </c:manualLayout>
      </c:layout>
    </c:title>
    <c:plotArea>
      <c:layout>
        <c:manualLayout>
          <c:layoutTarget val="inner"/>
          <c:xMode val="edge"/>
          <c:yMode val="edge"/>
          <c:x val="7.9235940751327977E-2"/>
          <c:y val="0.18077905873706404"/>
          <c:w val="0.75572684116179489"/>
          <c:h val="0.7169716185381168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0.2041526166762252"/>
                  <c:y val="5.807907308544671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927952449727812"/>
                  <c:y val="-0.3781613296528315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62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6906630970542661"/>
          <c:y val="2.7300438840128873E-2"/>
        </c:manualLayout>
      </c:layout>
    </c:title>
    <c:plotArea>
      <c:layout>
        <c:manualLayout>
          <c:layoutTarget val="inner"/>
          <c:xMode val="edge"/>
          <c:yMode val="edge"/>
          <c:x val="0.12252060069206404"/>
          <c:y val="0.19104995278302461"/>
          <c:w val="0.69043344777409543"/>
          <c:h val="0.7076942839684502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0.17481889476667883"/>
                  <c:y val="-8.580136395101445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4</a:t>
                    </a:r>
                    <a:r>
                      <a:rPr lang="ru-RU" dirty="0" smtClean="0"/>
                      <a:t>2,2%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2858429009242969"/>
                  <c:y val="-0.3678730141095449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57,8%</a:t>
                    </a:r>
                    <a:endParaRPr lang="en-US" sz="16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2197707199200376"/>
          <c:y val="2.3536273747361405E-2"/>
        </c:manualLayout>
      </c:layout>
    </c:title>
    <c:plotArea>
      <c:layout>
        <c:manualLayout>
          <c:layoutTarget val="inner"/>
          <c:xMode val="edge"/>
          <c:yMode val="edge"/>
          <c:x val="0.10214594211754249"/>
          <c:y val="0.18791441872312395"/>
          <c:w val="0.72956963115209461"/>
          <c:h val="0.711775249904484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0.16125192438935365"/>
                  <c:y val="-8.5801277335551249E-2"/>
                </c:manualLayout>
              </c:layout>
              <c:tx>
                <c:rich>
                  <a:bodyPr/>
                  <a:lstStyle/>
                  <a:p>
                    <a:pPr>
                      <a:defRPr sz="1550"/>
                    </a:pPr>
                    <a:r>
                      <a:rPr lang="ru-RU" sz="1550" dirty="0" smtClean="0"/>
                      <a:t>44,7%</a:t>
                    </a:r>
                    <a:endParaRPr lang="en-US" sz="155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9.2381054882790373E-2"/>
                  <c:y val="0.18392637945377344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550" dirty="0" smtClean="0"/>
                      <a:t>55,3%</a:t>
                    </a:r>
                    <a:endParaRPr lang="en-US" sz="1550" dirty="0"/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5446810765190431"/>
          <c:y val="8.9740664822796593E-2"/>
          <c:w val="0.55182967532085825"/>
          <c:h val="0.910259335177203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1.3338854039560548E-2"/>
                  <c:y val="1.2382164690980227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2.519561318583648E-2"/>
                  <c:y val="-9.905731752784178E-3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2.667770807912118E-2"/>
                  <c:y val="0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0.10714239034131599"/>
                  <c:y val="0.11187588040115874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baseline="0" dirty="0"/>
                      <a:t>Д</a:t>
                    </a:r>
                    <a:r>
                      <a:rPr lang="ru-RU" sz="1300" baseline="0" dirty="0"/>
                      <a:t>оходы от использования имущества, находящегося в государственной и муниципальной собственности
12,8%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4.446284679853498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</a:t>
                    </a:r>
                    <a:r>
                      <a:rPr lang="ru-RU" dirty="0" smtClean="0"/>
                      <a:t>оходы </a:t>
                    </a:r>
                    <a:r>
                      <a:rPr lang="ru-RU" dirty="0"/>
                      <a:t>от продажи материальных </a:t>
                    </a:r>
                    <a:r>
                      <a:rPr lang="ru-RU" dirty="0" smtClean="0"/>
                      <a:t>и нематериальных </a:t>
                    </a:r>
                    <a:r>
                      <a:rPr lang="ru-RU" dirty="0"/>
                      <a:t>активов
2,5%</a:t>
                    </a:r>
                  </a:p>
                </c:rich>
              </c:tx>
              <c:dLblPos val="bestFit"/>
              <c:showVal val="1"/>
              <c:showCatName val="1"/>
              <c:separator>
</c:separator>
            </c:dLbl>
            <c:dLbl>
              <c:idx val="5"/>
              <c:layout>
                <c:manualLayout>
                  <c:x val="6.8176365091086918E-2"/>
                  <c:y val="-2.2287896443764461E-2"/>
                </c:manualLayout>
              </c:layout>
              <c:dLblPos val="bestFit"/>
              <c:showVal val="1"/>
              <c:showCatName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Доходы от продажи материальных т нематериальных активов</c:v>
                </c:pt>
                <c:pt idx="5">
                  <c:v>Прочие 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0.60100000000000064</c:v>
                </c:pt>
                <c:pt idx="1">
                  <c:v>8.5000000000000006E-2</c:v>
                </c:pt>
                <c:pt idx="2">
                  <c:v>9.9000000000000046E-2</c:v>
                </c:pt>
                <c:pt idx="3">
                  <c:v>0.128</c:v>
                </c:pt>
                <c:pt idx="4">
                  <c:v>2.5000000000000001E-2</c:v>
                </c:pt>
                <c:pt idx="5">
                  <c:v>6.2000000000000034E-2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млн. руб.</a:t>
            </a:r>
            <a:endParaRPr lang="ru-RU" sz="2400" dirty="0"/>
          </a:p>
        </c:rich>
      </c:tx>
      <c:layout>
        <c:manualLayout>
          <c:xMode val="edge"/>
          <c:yMode val="edge"/>
          <c:x val="0.44185922360122093"/>
          <c:y val="5.7489629130163887E-2"/>
        </c:manualLayout>
      </c:layout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4.5542939884796338E-2"/>
          <c:y val="0.13823600174978129"/>
          <c:w val="0.94101670249586167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1.1946984550526455E-2"/>
                  <c:y val="-6.1419664621882183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4933613099727457E-2"/>
                  <c:y val="-7.4650304001619774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3440356038911905E-2"/>
                  <c:y val="-3.333333333333334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374.3</c:v>
                </c:pt>
                <c:pt idx="1">
                  <c:v>386.8</c:v>
                </c:pt>
                <c:pt idx="2">
                  <c:v>417.7</c:v>
                </c:pt>
              </c:numCache>
            </c:numRef>
          </c:val>
        </c:ser>
        <c:shape val="box"/>
        <c:axId val="40014208"/>
        <c:axId val="40015744"/>
        <c:axId val="0"/>
      </c:bar3DChart>
      <c:catAx>
        <c:axId val="40014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3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015744"/>
        <c:crosses val="autoZero"/>
        <c:auto val="1"/>
        <c:lblAlgn val="ctr"/>
        <c:lblOffset val="100"/>
      </c:catAx>
      <c:valAx>
        <c:axId val="40015744"/>
        <c:scaling>
          <c:orientation val="minMax"/>
        </c:scaling>
        <c:delete val="1"/>
        <c:axPos val="l"/>
        <c:numFmt formatCode="General" sourceLinked="1"/>
        <c:tickLblPos val="none"/>
        <c:crossAx val="40014208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млн. </a:t>
            </a:r>
            <a:r>
              <a:rPr lang="ru-RU" sz="2400" dirty="0" smtClean="0"/>
              <a:t>руб.</a:t>
            </a:r>
            <a:endParaRPr lang="ru-RU" sz="24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0235558880871643E-2"/>
          <c:y val="0.13832349049252082"/>
          <c:w val="0.88606231559325221"/>
          <c:h val="0.7497111664412634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dLbls>
            <c:dLbl>
              <c:idx val="0"/>
              <c:layout>
                <c:manualLayout>
                  <c:x val="7.7160493827160793E-3"/>
                  <c:y val="-0.3367239193073395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ru-RU" sz="2400" dirty="0" smtClean="0"/>
                      <a:t>6</a:t>
                    </a:r>
                    <a:r>
                      <a:rPr lang="en-US" sz="2400" dirty="0" smtClean="0"/>
                      <a:t>,</a:t>
                    </a:r>
                    <a:r>
                      <a:rPr lang="ru-RU" sz="2400" dirty="0" smtClean="0"/>
                      <a:t>5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2345679012345708E-2"/>
                  <c:y val="-0.37320234389896761"/>
                </c:manualLayout>
              </c:layout>
              <c:showVal val="1"/>
            </c:dLbl>
            <c:dLbl>
              <c:idx val="2"/>
              <c:layout>
                <c:manualLayout>
                  <c:x val="7.7160493827160793E-3"/>
                  <c:y val="-0.37881440922075776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16.5</c:v>
                </c:pt>
                <c:pt idx="1">
                  <c:v>15.8</c:v>
                </c:pt>
                <c:pt idx="2">
                  <c:v>17.399999999999999</c:v>
                </c:pt>
              </c:numCache>
            </c:numRef>
          </c:val>
        </c:ser>
        <c:shape val="cylinder"/>
        <c:axId val="40328576"/>
        <c:axId val="40355328"/>
        <c:axId val="0"/>
      </c:bar3DChart>
      <c:catAx>
        <c:axId val="40328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0355328"/>
        <c:crosses val="autoZero"/>
        <c:auto val="1"/>
        <c:lblAlgn val="ctr"/>
        <c:lblOffset val="100"/>
      </c:catAx>
      <c:valAx>
        <c:axId val="40355328"/>
        <c:scaling>
          <c:orientation val="minMax"/>
        </c:scaling>
        <c:delete val="1"/>
        <c:axPos val="l"/>
        <c:numFmt formatCode="General" sourceLinked="1"/>
        <c:tickLblPos val="none"/>
        <c:crossAx val="403285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млн. руб.</a:t>
            </a:r>
            <a:endParaRPr lang="ru-RU" sz="2400" dirty="0"/>
          </a:p>
        </c:rich>
      </c:tx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00B050"/>
            </a:solidFill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1.0453610252487045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96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5</a:t>
                    </a:r>
                    <a:endParaRPr lang="en-US" b="1" dirty="0"/>
                  </a:p>
                </c:rich>
              </c:tx>
            </c:dLbl>
            <c:dLbl>
              <c:idx val="1"/>
              <c:layout>
                <c:manualLayout>
                  <c:x val="1.3440356038911905E-2"/>
                  <c:y val="-4.4444444444444502E-2"/>
                </c:manualLayout>
              </c:layout>
              <c:showVal val="1"/>
            </c:dLbl>
            <c:dLbl>
              <c:idx val="2"/>
              <c:layout>
                <c:manualLayout>
                  <c:x val="1.4933728932124319E-2"/>
                  <c:y val="-0.05"/>
                </c:manualLayout>
              </c:layout>
              <c:showVal val="1"/>
            </c:dLbl>
            <c:txPr>
              <a:bodyPr/>
              <a:lstStyle/>
              <a:p>
                <a:pPr>
                  <a:defRPr sz="23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96.5</c:v>
                </c:pt>
                <c:pt idx="1">
                  <c:v>89.6</c:v>
                </c:pt>
                <c:pt idx="2">
                  <c:v>89.2</c:v>
                </c:pt>
              </c:numCache>
            </c:numRef>
          </c:val>
        </c:ser>
        <c:shape val="cylinder"/>
        <c:axId val="42036608"/>
        <c:axId val="65947136"/>
        <c:axId val="101345472"/>
      </c:bar3DChart>
      <c:catAx>
        <c:axId val="42036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3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947136"/>
        <c:crosses val="autoZero"/>
        <c:auto val="1"/>
        <c:lblAlgn val="ctr"/>
        <c:lblOffset val="100"/>
      </c:catAx>
      <c:valAx>
        <c:axId val="6594713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2398"/>
            </a:pPr>
            <a:endParaRPr lang="ru-RU"/>
          </a:p>
        </c:txPr>
        <c:crossAx val="42036608"/>
        <c:crosses val="autoZero"/>
        <c:crossBetween val="between"/>
      </c:valAx>
      <c:serAx>
        <c:axId val="101345472"/>
        <c:scaling>
          <c:orientation val="minMax"/>
        </c:scaling>
        <c:delete val="1"/>
        <c:axPos val="b"/>
        <c:tickLblPos val="none"/>
        <c:crossAx val="65947136"/>
        <c:crosses val="autoZero"/>
      </c:serAx>
      <c:spPr>
        <a:noFill/>
        <a:ln w="25387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6591A-3EFD-4200-B642-7E54E2E2E6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1D08F5-D3D1-474B-9CBE-2ACFEE8B03F0}">
      <dgm:prSet phldrT="[Текст]"/>
      <dgm:spPr/>
      <dgm:t>
        <a:bodyPr/>
        <a:lstStyle/>
        <a:p>
          <a:endParaRPr lang="ru-RU" dirty="0"/>
        </a:p>
      </dgm:t>
    </dgm:pt>
    <dgm:pt modelId="{B266A7C4-246E-4113-BA44-0D5A80459575}" type="parTrans" cxnId="{02D90AC6-4BAE-46BD-A23F-ABB2B2A69656}">
      <dgm:prSet/>
      <dgm:spPr/>
      <dgm:t>
        <a:bodyPr/>
        <a:lstStyle/>
        <a:p>
          <a:endParaRPr lang="ru-RU"/>
        </a:p>
      </dgm:t>
    </dgm:pt>
    <dgm:pt modelId="{10AD0528-3A94-4489-B41F-2482A3A41E6A}" type="sibTrans" cxnId="{02D90AC6-4BAE-46BD-A23F-ABB2B2A69656}">
      <dgm:prSet/>
      <dgm:spPr/>
      <dgm:t>
        <a:bodyPr/>
        <a:lstStyle/>
        <a:p>
          <a:endParaRPr lang="ru-RU"/>
        </a:p>
      </dgm:t>
    </dgm:pt>
    <dgm:pt modelId="{904E972F-F4BD-4E1E-A078-DD0515416B5D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B0FC7AE3-ADF2-4CC5-A26F-21CB84BAA694}" type="parTrans" cxnId="{CE5095C5-8CD9-4038-8403-05E0E50463B5}">
      <dgm:prSet/>
      <dgm:spPr/>
      <dgm:t>
        <a:bodyPr/>
        <a:lstStyle/>
        <a:p>
          <a:endParaRPr lang="ru-RU"/>
        </a:p>
      </dgm:t>
    </dgm:pt>
    <dgm:pt modelId="{B50A09B2-6299-47C1-8251-041A6461D199}" type="sibTrans" cxnId="{CE5095C5-8CD9-4038-8403-05E0E50463B5}">
      <dgm:prSet/>
      <dgm:spPr/>
      <dgm:t>
        <a:bodyPr/>
        <a:lstStyle/>
        <a:p>
          <a:endParaRPr lang="ru-RU"/>
        </a:p>
      </dgm:t>
    </dgm:pt>
    <dgm:pt modelId="{7B0A29F1-C24C-4ADF-A578-A819584942CC}">
      <dgm:prSet phldrT="[Текст]" custT="1"/>
      <dgm:spPr/>
      <dgm:t>
        <a:bodyPr/>
        <a:lstStyle/>
        <a:p>
          <a:r>
            <a:rPr lang="ru-RU" sz="1800" dirty="0" smtClean="0">
              <a:latin typeface="Bookman Old Style" pitchFamily="18" charset="0"/>
            </a:rPr>
            <a:t>выносится на публичные слушания в сроки, определенные бюджетным законодательством Российской Федерации.  </a:t>
          </a:r>
          <a:endParaRPr lang="ru-RU" sz="1800" dirty="0"/>
        </a:p>
      </dgm:t>
    </dgm:pt>
    <dgm:pt modelId="{48ADD3EF-174E-4353-AC35-EC2BAA4038D1}" type="parTrans" cxnId="{B9B0C8A6-DD8A-4218-851C-C33AD036CFBA}">
      <dgm:prSet/>
      <dgm:spPr/>
      <dgm:t>
        <a:bodyPr/>
        <a:lstStyle/>
        <a:p>
          <a:endParaRPr lang="ru-RU"/>
        </a:p>
      </dgm:t>
    </dgm:pt>
    <dgm:pt modelId="{9FA7927B-D01C-4B52-BF0F-D71B5CD6E3D8}" type="sibTrans" cxnId="{B9B0C8A6-DD8A-4218-851C-C33AD036CFBA}">
      <dgm:prSet/>
      <dgm:spPr/>
      <dgm:t>
        <a:bodyPr/>
        <a:lstStyle/>
        <a:p>
          <a:endParaRPr lang="ru-RU"/>
        </a:p>
      </dgm:t>
    </dgm:pt>
    <dgm:pt modelId="{51949274-A2DE-4F7B-B14E-9722F73CF3B2}">
      <dgm:prSet custT="1"/>
      <dgm:spPr/>
      <dgm:t>
        <a:bodyPr/>
        <a:lstStyle/>
        <a:p>
          <a:r>
            <a:rPr lang="ru-RU" sz="1800" dirty="0" smtClean="0">
              <a:latin typeface="Bookman Old Style" pitchFamily="18" charset="0"/>
            </a:rPr>
            <a:t>публикуется в средствах массовой информации;</a:t>
          </a:r>
          <a:endParaRPr lang="ru-RU" sz="1800" dirty="0"/>
        </a:p>
      </dgm:t>
    </dgm:pt>
    <dgm:pt modelId="{E7EB3655-F32C-4236-9668-22B507DC2633}" type="sibTrans" cxnId="{F70266E5-8C77-4C0F-8C39-9DF71E3CE89F}">
      <dgm:prSet/>
      <dgm:spPr/>
      <dgm:t>
        <a:bodyPr/>
        <a:lstStyle/>
        <a:p>
          <a:endParaRPr lang="ru-RU"/>
        </a:p>
      </dgm:t>
    </dgm:pt>
    <dgm:pt modelId="{6DC6F021-F748-40D4-B549-390B39305E65}" type="parTrans" cxnId="{F70266E5-8C77-4C0F-8C39-9DF71E3CE89F}">
      <dgm:prSet/>
      <dgm:spPr/>
      <dgm:t>
        <a:bodyPr/>
        <a:lstStyle/>
        <a:p>
          <a:endParaRPr lang="ru-RU"/>
        </a:p>
      </dgm:t>
    </dgm:pt>
    <dgm:pt modelId="{7F548739-5A93-42F6-8B6C-593B231407B6}" type="pres">
      <dgm:prSet presAssocID="{FAA6591A-3EFD-4200-B642-7E54E2E2E6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422376-4011-4CAE-B0EA-6C1C614FDCF8}" type="pres">
      <dgm:prSet presAssocID="{741D08F5-D3D1-474B-9CBE-2ACFEE8B03F0}" presName="composite" presStyleCnt="0"/>
      <dgm:spPr/>
    </dgm:pt>
    <dgm:pt modelId="{FFF95B61-3A8C-43A9-943A-3353745F6D1B}" type="pres">
      <dgm:prSet presAssocID="{741D08F5-D3D1-474B-9CBE-2ACFEE8B03F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F643F-95DB-4CEA-B097-BF083CDA5689}" type="pres">
      <dgm:prSet presAssocID="{741D08F5-D3D1-474B-9CBE-2ACFEE8B03F0}" presName="descendantText" presStyleLbl="alignAcc1" presStyleIdx="0" presStyleCnt="2" custLinFactNeighborX="1281" custLinFactNeighborY="-5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2C751-401E-4C75-B7E3-8F7ACEE2B4CB}" type="pres">
      <dgm:prSet presAssocID="{10AD0528-3A94-4489-B41F-2482A3A41E6A}" presName="sp" presStyleCnt="0"/>
      <dgm:spPr/>
    </dgm:pt>
    <dgm:pt modelId="{DD01B7E0-F3A8-4AD0-B324-58A58563622A}" type="pres">
      <dgm:prSet presAssocID="{904E972F-F4BD-4E1E-A078-DD0515416B5D}" presName="composite" presStyleCnt="0"/>
      <dgm:spPr/>
    </dgm:pt>
    <dgm:pt modelId="{F69C4EEB-A942-48BD-804B-5877FA012731}" type="pres">
      <dgm:prSet presAssocID="{904E972F-F4BD-4E1E-A078-DD0515416B5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9C308-A9E1-4858-B567-20E29F45318B}" type="pres">
      <dgm:prSet presAssocID="{904E972F-F4BD-4E1E-A078-DD0515416B5D}" presName="descendantText" presStyleLbl="alignAcc1" presStyleIdx="1" presStyleCnt="2" custScaleY="160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139AE-28E5-4675-86FB-62E50C5D43CD}" type="presOf" srcId="{904E972F-F4BD-4E1E-A078-DD0515416B5D}" destId="{F69C4EEB-A942-48BD-804B-5877FA012731}" srcOrd="0" destOrd="0" presId="urn:microsoft.com/office/officeart/2005/8/layout/chevron2"/>
    <dgm:cxn modelId="{F70266E5-8C77-4C0F-8C39-9DF71E3CE89F}" srcId="{741D08F5-D3D1-474B-9CBE-2ACFEE8B03F0}" destId="{51949274-A2DE-4F7B-B14E-9722F73CF3B2}" srcOrd="0" destOrd="0" parTransId="{6DC6F021-F748-40D4-B549-390B39305E65}" sibTransId="{E7EB3655-F32C-4236-9668-22B507DC2633}"/>
    <dgm:cxn modelId="{CE5095C5-8CD9-4038-8403-05E0E50463B5}" srcId="{FAA6591A-3EFD-4200-B642-7E54E2E2E655}" destId="{904E972F-F4BD-4E1E-A078-DD0515416B5D}" srcOrd="1" destOrd="0" parTransId="{B0FC7AE3-ADF2-4CC5-A26F-21CB84BAA694}" sibTransId="{B50A09B2-6299-47C1-8251-041A6461D199}"/>
    <dgm:cxn modelId="{A357EBFF-61A3-48CC-80EE-05DFF92AA6A3}" type="presOf" srcId="{7B0A29F1-C24C-4ADF-A578-A819584942CC}" destId="{4239C308-A9E1-4858-B567-20E29F45318B}" srcOrd="0" destOrd="0" presId="urn:microsoft.com/office/officeart/2005/8/layout/chevron2"/>
    <dgm:cxn modelId="{02D90AC6-4BAE-46BD-A23F-ABB2B2A69656}" srcId="{FAA6591A-3EFD-4200-B642-7E54E2E2E655}" destId="{741D08F5-D3D1-474B-9CBE-2ACFEE8B03F0}" srcOrd="0" destOrd="0" parTransId="{B266A7C4-246E-4113-BA44-0D5A80459575}" sibTransId="{10AD0528-3A94-4489-B41F-2482A3A41E6A}"/>
    <dgm:cxn modelId="{E1CC5910-AE71-43C1-B8FA-B8D5E7336C02}" type="presOf" srcId="{741D08F5-D3D1-474B-9CBE-2ACFEE8B03F0}" destId="{FFF95B61-3A8C-43A9-943A-3353745F6D1B}" srcOrd="0" destOrd="0" presId="urn:microsoft.com/office/officeart/2005/8/layout/chevron2"/>
    <dgm:cxn modelId="{B9B0C8A6-DD8A-4218-851C-C33AD036CFBA}" srcId="{904E972F-F4BD-4E1E-A078-DD0515416B5D}" destId="{7B0A29F1-C24C-4ADF-A578-A819584942CC}" srcOrd="0" destOrd="0" parTransId="{48ADD3EF-174E-4353-AC35-EC2BAA4038D1}" sibTransId="{9FA7927B-D01C-4B52-BF0F-D71B5CD6E3D8}"/>
    <dgm:cxn modelId="{4C97FA99-9B8B-49DF-8670-06D136128C5D}" type="presOf" srcId="{FAA6591A-3EFD-4200-B642-7E54E2E2E655}" destId="{7F548739-5A93-42F6-8B6C-593B231407B6}" srcOrd="0" destOrd="0" presId="urn:microsoft.com/office/officeart/2005/8/layout/chevron2"/>
    <dgm:cxn modelId="{E330F0E9-D416-458A-A6EA-7CB370441744}" type="presOf" srcId="{51949274-A2DE-4F7B-B14E-9722F73CF3B2}" destId="{E10F643F-95DB-4CEA-B097-BF083CDA5689}" srcOrd="0" destOrd="0" presId="urn:microsoft.com/office/officeart/2005/8/layout/chevron2"/>
    <dgm:cxn modelId="{4F98CAB2-8C84-4342-8360-F35E10D2216F}" type="presParOf" srcId="{7F548739-5A93-42F6-8B6C-593B231407B6}" destId="{B1422376-4011-4CAE-B0EA-6C1C614FDCF8}" srcOrd="0" destOrd="0" presId="urn:microsoft.com/office/officeart/2005/8/layout/chevron2"/>
    <dgm:cxn modelId="{FDF0890F-0EC8-436B-BB9A-87D2A37C5BCE}" type="presParOf" srcId="{B1422376-4011-4CAE-B0EA-6C1C614FDCF8}" destId="{FFF95B61-3A8C-43A9-943A-3353745F6D1B}" srcOrd="0" destOrd="0" presId="urn:microsoft.com/office/officeart/2005/8/layout/chevron2"/>
    <dgm:cxn modelId="{D6A7C85E-AD4C-4ED9-BBDB-A04A3BE34218}" type="presParOf" srcId="{B1422376-4011-4CAE-B0EA-6C1C614FDCF8}" destId="{E10F643F-95DB-4CEA-B097-BF083CDA5689}" srcOrd="1" destOrd="0" presId="urn:microsoft.com/office/officeart/2005/8/layout/chevron2"/>
    <dgm:cxn modelId="{11136AA8-B1E0-47CB-867F-109669B0F9DE}" type="presParOf" srcId="{7F548739-5A93-42F6-8B6C-593B231407B6}" destId="{6872C751-401E-4C75-B7E3-8F7ACEE2B4CB}" srcOrd="1" destOrd="0" presId="urn:microsoft.com/office/officeart/2005/8/layout/chevron2"/>
    <dgm:cxn modelId="{10B58144-CB3A-4CD5-B66C-89F111465AF9}" type="presParOf" srcId="{7F548739-5A93-42F6-8B6C-593B231407B6}" destId="{DD01B7E0-F3A8-4AD0-B324-58A58563622A}" srcOrd="2" destOrd="0" presId="urn:microsoft.com/office/officeart/2005/8/layout/chevron2"/>
    <dgm:cxn modelId="{FE6A8530-5857-4AC0-8A73-F5E457A51A02}" type="presParOf" srcId="{DD01B7E0-F3A8-4AD0-B324-58A58563622A}" destId="{F69C4EEB-A942-48BD-804B-5877FA012731}" srcOrd="0" destOrd="0" presId="urn:microsoft.com/office/officeart/2005/8/layout/chevron2"/>
    <dgm:cxn modelId="{8AB5E9F6-FDC4-4356-B9EA-0FF8E572B005}" type="presParOf" srcId="{DD01B7E0-F3A8-4AD0-B324-58A58563622A}" destId="{4239C308-A9E1-4858-B567-20E29F4531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95B61-3A8C-43A9-943A-3353745F6D1B}">
      <dsp:nvSpPr>
        <dsp:cNvPr id="0" name=""/>
        <dsp:cNvSpPr/>
      </dsp:nvSpPr>
      <dsp:spPr>
        <a:xfrm rot="5400000">
          <a:off x="-169784" y="198082"/>
          <a:ext cx="1131894" cy="7923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169784" y="198082"/>
        <a:ext cx="1131894" cy="792326"/>
      </dsp:txXfrm>
    </dsp:sp>
    <dsp:sp modelId="{E10F643F-95DB-4CEA-B097-BF083CDA5689}">
      <dsp:nvSpPr>
        <dsp:cNvPr id="0" name=""/>
        <dsp:cNvSpPr/>
      </dsp:nvSpPr>
      <dsp:spPr>
        <a:xfrm rot="5400000">
          <a:off x="3076297" y="-2283971"/>
          <a:ext cx="735731" cy="5303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публикуется в средствах массовой информации;</a:t>
          </a:r>
          <a:endParaRPr lang="ru-RU" sz="1800" kern="1200" dirty="0"/>
        </a:p>
      </dsp:txBody>
      <dsp:txXfrm rot="5400000">
        <a:off x="3076297" y="-2283971"/>
        <a:ext cx="735731" cy="5303673"/>
      </dsp:txXfrm>
    </dsp:sp>
    <dsp:sp modelId="{F69C4EEB-A942-48BD-804B-5877FA012731}">
      <dsp:nvSpPr>
        <dsp:cNvPr id="0" name=""/>
        <dsp:cNvSpPr/>
      </dsp:nvSpPr>
      <dsp:spPr>
        <a:xfrm rot="5400000">
          <a:off x="-169784" y="1313847"/>
          <a:ext cx="1131894" cy="7923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169784" y="1313847"/>
        <a:ext cx="1131894" cy="792326"/>
      </dsp:txXfrm>
    </dsp:sp>
    <dsp:sp modelId="{4239C308-A9E1-4858-B567-20E29F45318B}">
      <dsp:nvSpPr>
        <dsp:cNvPr id="0" name=""/>
        <dsp:cNvSpPr/>
      </dsp:nvSpPr>
      <dsp:spPr>
        <a:xfrm rot="5400000">
          <a:off x="2854728" y="-1139907"/>
          <a:ext cx="1178869" cy="5303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выносится на публичные слушания в сроки, определенные бюджетным законодательством Российской Федерации.  </a:t>
          </a:r>
          <a:endParaRPr lang="ru-RU" sz="1800" kern="1200" dirty="0"/>
        </a:p>
      </dsp:txBody>
      <dsp:txXfrm rot="5400000">
        <a:off x="2854728" y="-1139907"/>
        <a:ext cx="1178869" cy="5303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</cdr:x>
      <cdr:y>0.43922</cdr:y>
    </cdr:from>
    <cdr:to>
      <cdr:x>0.36667</cdr:x>
      <cdr:y>0.64247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95" y="2134612"/>
          <a:ext cx="720054" cy="987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0.47649</cdr:x>
      <cdr:y>0.53472</cdr:y>
    </cdr:from>
    <cdr:to>
      <cdr:x>0.56142</cdr:x>
      <cdr:y>0.73947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0.69664</cdr:x>
      <cdr:y>0.34297</cdr:y>
    </cdr:from>
    <cdr:to>
      <cdr:x>0.78979</cdr:x>
      <cdr:y>0.54597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0.28175</cdr:x>
      <cdr:y>0.43997</cdr:y>
    </cdr:from>
    <cdr:to>
      <cdr:x>0.36642</cdr:x>
      <cdr:y>0.64372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0.48048</cdr:x>
      <cdr:y>0.22435</cdr:y>
    </cdr:from>
    <cdr:to>
      <cdr:x>0.56516</cdr:x>
      <cdr:y>0.3526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90353" y="1073733"/>
          <a:ext cx="720139" cy="576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0.69639</cdr:x>
      <cdr:y>0.34397</cdr:y>
    </cdr:from>
    <cdr:to>
      <cdr:x>0.78929</cdr:x>
      <cdr:y>0.54722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0.19266</cdr:x>
      <cdr:y>0.09333</cdr:y>
    </cdr:from>
    <cdr:to>
      <cdr:x>0.27523</cdr:x>
      <cdr:y>0.17333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04056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D9A7-4C18-486E-8F11-096CB928B53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Финансовое управление администрации Асбестовского городского округа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592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Проект бюджета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Асбестовского городского округа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на 2019 год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и плановый период 2020 и 2021 годов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4869160"/>
            <a:ext cx="8229600" cy="1684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Публичные слушания</a:t>
            </a: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 проекту бюджета Асбестовского городского округа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на 2019 год и плановый период 2020 и 2021 годов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03.12.2018  в 17.15</a:t>
            </a:r>
          </a:p>
        </p:txBody>
      </p:sp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4139952" y="836712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Асбестовского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99337"/>
          <a:ext cx="8229600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553304"/>
                <a:gridCol w="1645920"/>
                <a:gridCol w="1645920"/>
                <a:gridCol w="1645920"/>
              </a:tblGrid>
              <a:tr h="6134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доходов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 (уточненный план)</a:t>
                      </a:r>
                      <a:r>
                        <a:rPr lang="ru-RU" sz="1600" baseline="0" dirty="0" smtClean="0"/>
                        <a:t> млн. руб.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r>
                        <a:rPr lang="ru-RU" sz="16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799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635,5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695,5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820,9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957,7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76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1 200,7</a:t>
                      </a:r>
                    </a:p>
                    <a:p>
                      <a:pPr algn="ctr"/>
                      <a:endParaRPr lang="ru-RU" sz="1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1 136,8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1 123,7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1 183,9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36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r>
                        <a:rPr lang="ru-RU" sz="1600" baseline="0" dirty="0" smtClean="0"/>
                        <a:t> доходов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1 836,2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1 832,3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1 944,6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141,6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5536" y="3501008"/>
          <a:ext cx="26642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275856" y="3429000"/>
          <a:ext cx="29523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012160" y="3429000"/>
          <a:ext cx="288032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gerb"/>
          <p:cNvPicPr>
            <a:picLocks noChangeAspect="1" noChangeArrowheads="1"/>
          </p:cNvPicPr>
          <p:nvPr/>
        </p:nvPicPr>
        <p:blipFill>
          <a:blip r:embed="rId5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432172" cy="53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СТРУКТУРА НАЛОГОВЫХ И НЕНАЛОГОВЫХ ДОХОДОВ БЮДЖЕТА НА 2019 год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340768"/>
          <a:ext cx="856895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72008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НАЛОГ НА ДОХОДЫ ФИЗИЧЕСКИХ ЛИЦ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340768"/>
          <a:ext cx="8504238" cy="486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cap="all" dirty="0" smtClean="0"/>
              <a:t>Налог на имущество физических лиц</a:t>
            </a:r>
            <a:endParaRPr lang="ru-RU" sz="2800" b="1" cap="all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1369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812"/>
            <a:ext cx="8534400" cy="71993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ЗЕМЕЛЬНЫЙ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НАЛОГ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0825" y="1476375"/>
          <a:ext cx="8605838" cy="4673600"/>
        </p:xfrm>
        <a:graphic>
          <a:graphicData uri="http://schemas.openxmlformats.org/presentationml/2006/ole">
            <p:oleObj spid="_x0000_s22530" name="Worksheet" r:id="rId3" imgW="8608298" imgH="4676037" progId="Excel.Sheet.8">
              <p:embed/>
            </p:oleObj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ДОХОДЫ ОТ ИСПОЛЬЗОВАНИЯ ИМУЩЕСТВА,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НАХОДЯЩЕГОСЯ В ГОСУДАРСТВЕННОЙ И МУНИЦИПАЛЬНОЙ СОБСТВЕННОСТИ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512" y="116632"/>
            <a:ext cx="5232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ДОХОДЫ ОТ ПРОДАЖИ МАТЕРИАЛЬНЫХ И НЕМАТЕРИАЛЬНЫХ АКТИВОВ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Объём и структура безвозмездных поступлений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124744"/>
          <a:ext cx="864096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167"/>
                <a:gridCol w="2876327"/>
                <a:gridCol w="2806466"/>
              </a:tblGrid>
              <a:tr h="508523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343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1 136,8 млн. руб. 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1 123,7 млн. руб.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1 183,9 млн. руб.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8050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           7,8 млн.руб.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       1,7 млн. руб.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        2,0</a:t>
                      </a:r>
                      <a:r>
                        <a:rPr lang="ru-RU" baseline="0" dirty="0" smtClean="0"/>
                        <a:t> млн. руб.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681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    382,4 млн. руб.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 347,3 млн. руб.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 374,8 млн. руб.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681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  746,6 млн. руб.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774,7 млн. руб.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807,1 млн. руб.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5536" y="2060848"/>
          <a:ext cx="28803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203848" y="2060848"/>
          <a:ext cx="28803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084168" y="2060848"/>
          <a:ext cx="28803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Рисунок 7" descr="gerb"/>
          <p:cNvPicPr>
            <a:picLocks noChangeAspect="1" noChangeArrowheads="1"/>
          </p:cNvPicPr>
          <p:nvPr/>
        </p:nvPicPr>
        <p:blipFill>
          <a:blip r:embed="rId5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</a:t>
            </a:r>
            <a:r>
              <a:rPr lang="ru-RU" sz="2800" b="1" dirty="0" err="1" smtClean="0"/>
              <a:t>Асбестовского</a:t>
            </a:r>
            <a:r>
              <a:rPr lang="ru-RU" sz="2800" b="1" dirty="0" smtClean="0"/>
              <a:t> городского округа </a:t>
            </a:r>
            <a:br>
              <a:rPr lang="ru-RU" sz="2800" b="1" dirty="0" smtClean="0"/>
            </a:br>
            <a:r>
              <a:rPr lang="ru-RU" sz="2800" b="1" dirty="0" smtClean="0"/>
              <a:t>на 2019 год по функциональным направлениям </a:t>
            </a:r>
            <a:br>
              <a:rPr lang="ru-RU" sz="2800" b="1" dirty="0" smtClean="0"/>
            </a:br>
            <a:r>
              <a:rPr lang="ru-RU" sz="2800" b="1" dirty="0" smtClean="0"/>
              <a:t> 1 863,0 млн. рублей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340768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РАСХОДЫ БЮДЖЕТА в 2019 году</a:t>
            </a:r>
            <a:br>
              <a:rPr lang="ru-RU" sz="2400" b="1" dirty="0" smtClean="0"/>
            </a:br>
            <a:r>
              <a:rPr lang="ru-RU" sz="2400" b="1" dirty="0" smtClean="0"/>
              <a:t>по главным распорядителям (в млн. руб.)</a:t>
            </a:r>
            <a:endParaRPr lang="ru-RU" sz="2400" b="1" dirty="0"/>
          </a:p>
        </p:txBody>
      </p:sp>
      <p:graphicFrame>
        <p:nvGraphicFramePr>
          <p:cNvPr id="10242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73050" y="1340769"/>
          <a:ext cx="8569325" cy="5184576"/>
        </p:xfrm>
        <a:graphic>
          <a:graphicData uri="http://schemas.openxmlformats.org/presentationml/2006/ole">
            <p:oleObj spid="_x0000_s1026" r:id="rId3" imgW="8571719" imgH="5102794" progId="Excel.Sheet.8">
              <p:embed/>
            </p:oleObj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Основные понятия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1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форма  образования  и  расходования  денежных  средств,  предназначенных для  финансового  обеспечения  задач  и  функций  государства  и  местного самоуправления.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бюджета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поступающие  в  бюджет  денежные  средства,  за  исключением источников финансирования дефицита бюджета.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 бюджета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выплачиваемые  из  бюджета  денежные  средства,  за исключением источников финансирования дефицита бюджета.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5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15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превышение расходов  бюджета над его доходами.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превышение доходов бюджета над его расходами.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Бюджетный процесс</a:t>
            </a:r>
            <a:r>
              <a:rPr lang="ru-RU" sz="115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–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r>
              <a:rPr lang="ru-RU" sz="1150" dirty="0" smtClean="0"/>
              <a:t> -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документ стратегического планирования, который содержит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300" b="1" i="1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3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</a:t>
            </a:r>
            <a:r>
              <a:rPr lang="ru-RU" sz="1150" dirty="0" smtClean="0"/>
              <a:t>– </a:t>
            </a: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бюджета, не включенные в муниципальные программы</a:t>
            </a:r>
            <a:r>
              <a:rPr lang="ru-RU" sz="1150" dirty="0" smtClean="0"/>
              <a:t>.</a:t>
            </a: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 трансферт</a:t>
            </a: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15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денежные  средства,  направляемые  из  одного уровня бюджетной системы в другой.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15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–   межбюджетные трансферты, предоставляемые местным бюджетам в целях финансового обеспечения расходных обязательств муниципальных образований, возникающих при выполнении государственных полномочий Российской Федерации, субъектов Российской Федерации, переданных для осуществления органам местного самоуправления в установленном порядке.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межбюджетные трансферты, предоставляемые бюджетам муниципальных образований в целях </a:t>
            </a: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местного самоуправления по вопросам местного значения</a:t>
            </a:r>
            <a:r>
              <a:rPr lang="ru-RU" sz="1150" dirty="0" smtClean="0"/>
              <a:t>.</a:t>
            </a: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75" y="1052738"/>
          <a:ext cx="8856980" cy="549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062"/>
                <a:gridCol w="1021959"/>
                <a:gridCol w="1021959"/>
              </a:tblGrid>
              <a:tr h="648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  <a:endParaRPr lang="ru-RU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2018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2019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</a:tr>
              <a:tr h="32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1 709,1</a:t>
                      </a:r>
                      <a:endParaRPr lang="ru-RU" sz="16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1 579,0</a:t>
                      </a:r>
                      <a:endParaRPr lang="ru-RU" sz="16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2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2024 года"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1 004,1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1 029,9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7367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105 ,6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118,9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190,9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94,2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9,1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13,2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54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165,6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105,1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73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100,7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143,4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73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7,8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17,3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</a:tbl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0" y="0"/>
            <a:ext cx="464918" cy="57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052737"/>
          <a:ext cx="8820856" cy="5416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323"/>
                <a:gridCol w="1041169"/>
                <a:gridCol w="969364"/>
              </a:tblGrid>
              <a:tr h="6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  <a:endParaRPr lang="ru-RU" sz="1400" b="1" i="0" u="none" strike="noStrik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2018 </a:t>
                      </a:r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</a:t>
                      </a:r>
                      <a:endParaRPr lang="ru-RU" sz="1400" b="1" i="0" u="none" strike="noStrik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млн.руб.</a:t>
                      </a:r>
                      <a:endParaRPr lang="ru-RU" sz="1400" b="1" i="0" u="none" strike="noStrike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2019 </a:t>
                      </a:r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</a:tr>
              <a:tr h="57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19,4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24,0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855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3,1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3,2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699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1,8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2,4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688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2,2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1,4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688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12,1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14,3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65126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kumimoji="0" lang="ru-RU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Муниципальная программа "Формирование современной городской среды на территории </a:t>
                      </a:r>
                      <a:r>
                        <a:rPr kumimoji="0" lang="ru-RU" sz="15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Асбестовского</a:t>
                      </a:r>
                      <a:r>
                        <a:rPr kumimoji="0" lang="ru-RU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городского округа на 2018-2022 годы"</a:t>
                      </a:r>
                      <a:endParaRPr kumimoji="0" lang="ru-RU" sz="1500" b="0" i="0" u="none" strike="noStrike" kern="1200" baseline="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86,7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10,0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44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"Устойчивое развитие сельских населенных пунктов поселков Белокаменный и Красноармейский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2024"</a:t>
                      </a:r>
                      <a:endParaRPr lang="ru-RU" sz="1500" b="0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0,0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1,7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</a:tbl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0" y="0"/>
            <a:ext cx="432172" cy="53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 (млн. руб.)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 год</a:t>
            </a:r>
          </a:p>
          <a:p>
            <a:pPr algn="ctr"/>
            <a:r>
              <a:rPr lang="ru-RU" sz="2800" dirty="0" smtClean="0"/>
              <a:t>284,1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 год</a:t>
            </a:r>
          </a:p>
          <a:p>
            <a:pPr algn="ctr"/>
            <a:r>
              <a:rPr lang="ru-RU" sz="2800" dirty="0" smtClean="0"/>
              <a:t>268,6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76256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</a:p>
          <a:p>
            <a:pPr algn="ctr"/>
            <a:r>
              <a:rPr lang="ru-RU" sz="2800" dirty="0" smtClean="0"/>
              <a:t>277,0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76872"/>
            <a:ext cx="223224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258,9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861048"/>
            <a:ext cx="2088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</a:t>
            </a:r>
            <a:r>
              <a:rPr lang="ru-RU" dirty="0" smtClean="0">
                <a:solidFill>
                  <a:schemeClr val="tx1"/>
                </a:solidFill>
              </a:rPr>
              <a:t>10,5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4869160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8,9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661248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5,8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27584" y="2996952"/>
            <a:ext cx="1296144" cy="7920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0,5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hape 18"/>
          <p:cNvCxnSpPr>
            <a:endCxn id="9" idx="1"/>
          </p:cNvCxnSpPr>
          <p:nvPr/>
        </p:nvCxnSpPr>
        <p:spPr>
          <a:xfrm rot="16200000" flipH="1">
            <a:off x="-1836712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9512" y="17008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79512" y="42930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79512" y="26369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79512" y="51571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альтернативный процесс 50"/>
          <p:cNvSpPr/>
          <p:nvPr/>
        </p:nvSpPr>
        <p:spPr>
          <a:xfrm>
            <a:off x="3851920" y="2996952"/>
            <a:ext cx="1296144" cy="7920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419872" y="2276872"/>
            <a:ext cx="223224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233,4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419872" y="3861048"/>
            <a:ext cx="2088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</a:t>
            </a:r>
            <a:r>
              <a:rPr lang="ru-RU" dirty="0" smtClean="0">
                <a:solidFill>
                  <a:schemeClr val="tx1"/>
                </a:solidFill>
              </a:rPr>
              <a:t>21,4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19872" y="4869160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8,0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588224" y="4869160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8,0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419872" y="5661248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5,8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588224" y="5661248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6,0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588224" y="3861048"/>
            <a:ext cx="2088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26</a:t>
            </a:r>
            <a:r>
              <a:rPr lang="ru-RU" dirty="0" smtClean="0">
                <a:solidFill>
                  <a:schemeClr val="tx1"/>
                </a:solidFill>
              </a:rPr>
              <a:t>,9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7092280" y="2996952"/>
            <a:ext cx="1296144" cy="7920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588224" y="2276872"/>
            <a:ext cx="223224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236,1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 rot="16200000" flipH="1">
            <a:off x="1187624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03848" y="170080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54" idx="1"/>
          </p:cNvCxnSpPr>
          <p:nvPr/>
        </p:nvCxnSpPr>
        <p:spPr>
          <a:xfrm>
            <a:off x="3203848" y="42570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203848" y="26369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203848" y="5229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228184" y="263691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6228184" y="42930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6228184" y="51571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6372200" y="59492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6200000" flipH="1">
            <a:off x="4211960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-1" y="0"/>
            <a:ext cx="55931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Муниципальный дорожный фонд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980728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07504" y="188640"/>
            <a:ext cx="576064" cy="71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5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6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7" name="TextBox 9"/>
          <p:cNvSpPr txBox="1">
            <a:spLocks noChangeArrowheads="1"/>
          </p:cNvSpPr>
          <p:nvPr/>
        </p:nvSpPr>
        <p:spPr bwMode="auto">
          <a:xfrm>
            <a:off x="1042988" y="2373313"/>
            <a:ext cx="67611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08" tIns="40805" rIns="81608" bIns="40805">
            <a:spAutoFit/>
          </a:bodyPr>
          <a:lstStyle/>
          <a:p>
            <a:pPr lvl="1" algn="ctr"/>
            <a:r>
              <a:rPr lang="ru-RU" altLang="ru-RU" sz="3600" b="1">
                <a:solidFill>
                  <a:srgbClr val="002060"/>
                </a:solidFill>
                <a:latin typeface="Cambria" pitchFamily="18" charset="0"/>
              </a:rPr>
              <a:t>СПАСИБО ЗА ВНИМАНИЕ!</a:t>
            </a:r>
          </a:p>
        </p:txBody>
      </p:sp>
      <p:pic>
        <p:nvPicPr>
          <p:cNvPr id="49158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5157192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Асбестовского городского округа.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Предложения и замечания принимаются по тел. (34365) 7-53-31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Основные этапы бюджетного процесса</a:t>
            </a:r>
            <a:endParaRPr lang="ru-RU" sz="3000" dirty="0"/>
          </a:p>
        </p:txBody>
      </p:sp>
      <p:pic>
        <p:nvPicPr>
          <p:cNvPr id="4" name="Содержимое 6" descr="slide-1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208912" cy="5400600"/>
          </a:xfrm>
          <a:solidFill>
            <a:srgbClr val="C00000"/>
          </a:solidFill>
        </p:spPr>
      </p:pic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Участие граждан в бюджетном процессе</a:t>
            </a:r>
            <a:endParaRPr lang="ru-RU" sz="3000" b="1" dirty="0"/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Слайд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7" y="1124744"/>
            <a:ext cx="8352928" cy="54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Способы участия граждан в общественном обсуждении проекта бюджета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	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Проект бюджета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на очередной финансовый год и плановый период:</a:t>
            </a: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	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1187624" y="1988840"/>
          <a:ext cx="609600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75856" y="4293096"/>
            <a:ext cx="53640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Публичные слушания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по проекту бюджета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Асбестовского городского округа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на 2019 год 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и плановый период 2020 и 2021 годов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назначены 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03.12.2018 в 17.15</a:t>
            </a:r>
          </a:p>
        </p:txBody>
      </p:sp>
      <p:pic>
        <p:nvPicPr>
          <p:cNvPr id="7" name="Рисунок 6" descr="1587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4" y="4437112"/>
            <a:ext cx="3024336" cy="19259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Нормативно-правовая база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Бюджетный кодекс Российской Федерации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Федеральный закон от 06.10.2003 № 131-ФЗ «Об общих принципах организации местного самоуправления в Российской Федерации»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Положение о бюджетном процессе в Асбестовском городском округе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Указ Губернатора Свердловской области от 15.10.2018 № 504-УГ «Об утверждении основных направлений бюджетной и налоговой политики Свердловской области на 2019 год и плановый период 2020 и 2021 годов и долговой политики Свердловской области на 2019 год и плановый период 2020 и 2021 годов»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Свердловской области от 13.09.2018 № 597-ПП «Об утверждении методик, применяемых для расчета межбюджетных трансфертов из областного бюджета местным бюджетам, на 2019 год и плановый период 2020 и 2021 годов»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Постановление администрации Асбестовского городского округа от 08.08.2018        № 379-ПА «Об утверждении Порядка и сроков составления проекта бюджета Асбестовского городского округа на 2019 год и плановый период 2020 и 2021 годов»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Прогноз социально-экономического развития Асбестовского городского округа на среднесрочную перспективу 2019-2021 годов, утвержденный постановлением администрации Асбестовского городского округа от 30.10.2018 № 542-ПА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10801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ОСНОВНЫЕ  ПАРАМЕТРЫ ПРОЕКТА  БЮДЖЕТА АСБЕСТОВСКОГО ГОРОДСКОГО ОКРУГА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2019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ГОД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2020 и 2021 годов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989138"/>
          <a:ext cx="8518847" cy="291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167"/>
                <a:gridCol w="2160240"/>
                <a:gridCol w="1872208"/>
                <a:gridCol w="2088232"/>
              </a:tblGrid>
              <a:tr h="11507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 год </a:t>
                      </a:r>
                      <a:r>
                        <a:rPr lang="ru-RU" sz="1600" dirty="0" smtClean="0"/>
                        <a:t>(млн.руб.)</a:t>
                      </a:r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2020  год </a:t>
                      </a:r>
                      <a:r>
                        <a:rPr lang="ru-RU" sz="1600" dirty="0" smtClean="0"/>
                        <a:t>(млн.руб.)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год </a:t>
                      </a:r>
                      <a:r>
                        <a:rPr lang="ru-RU" sz="1600" dirty="0" smtClean="0"/>
                        <a:t>(млн.руб.)</a:t>
                      </a:r>
                      <a:endParaRPr lang="ru-RU" sz="1600" dirty="0"/>
                    </a:p>
                  </a:txBody>
                  <a:tcPr marL="75467" marR="75467"/>
                </a:tc>
              </a:tr>
              <a:tr h="57747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Доходы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1 832,3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1 944,6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2 141,6</a:t>
                      </a:r>
                      <a:endParaRPr lang="ru-RU" sz="2400" b="1" dirty="0"/>
                    </a:p>
                  </a:txBody>
                  <a:tcPr marL="75467" marR="75467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1 863,0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1 944,6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2 141,6</a:t>
                      </a:r>
                      <a:endParaRPr lang="ru-RU" sz="2400" b="1" dirty="0"/>
                    </a:p>
                  </a:txBody>
                  <a:tcPr marL="75467" marR="75467"/>
                </a:tc>
              </a:tr>
              <a:tr h="615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30,7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 marL="75467" marR="75467"/>
                </a:tc>
              </a:tr>
            </a:tbl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512" y="116632"/>
            <a:ext cx="5232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Асбестовского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городского округа на 2019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плановый период 2020 и 2021 годов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340768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648196" cy="80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Верхний предел муниципального долга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Асбестовского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городского округа на 2019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плановый период 2020 и 2021 годов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412776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1356</Words>
  <Application>Microsoft Office PowerPoint</Application>
  <PresentationFormat>Экран (4:3)</PresentationFormat>
  <Paragraphs>250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Тема Office</vt:lpstr>
      <vt:lpstr>Worksheet</vt:lpstr>
      <vt:lpstr>Лист Microsoft Office Excel 97-2003</vt:lpstr>
      <vt:lpstr>Финансовое управление администрации Асбестовского городского округа </vt:lpstr>
      <vt:lpstr>Основные понятия</vt:lpstr>
      <vt:lpstr>Основные этапы бюджетного процесса</vt:lpstr>
      <vt:lpstr>Участие граждан в бюджетном процессе</vt:lpstr>
      <vt:lpstr>Способы участия граждан в общественном обсуждении проекта бюджета</vt:lpstr>
      <vt:lpstr>Нормативно-правовая база</vt:lpstr>
      <vt:lpstr>ОСНОВНЫЕ  ПАРАМЕТРЫ ПРОЕКТА  БЮДЖЕТА АСБЕСТОВСКОГО ГОРОДСКОГО ОКРУГА НА 2019 ГОД и плановый период 2020 и 2021 годов</vt:lpstr>
      <vt:lpstr>Муниципальный долг  Асбестовского городского округа на 2019 год  и плановый период 2020 и 2021 годов</vt:lpstr>
      <vt:lpstr>Верхний предел муниципального долга  Асбестовского городского округа на 2019 год  и плановый период 2020 и 2021 годов</vt:lpstr>
      <vt:lpstr>Доходы бюджета Асбестовского городского округа</vt:lpstr>
      <vt:lpstr>СТРУКТУРА НАЛОГОВЫХ И НЕНАЛОГОВЫХ ДОХОДОВ БЮДЖЕТА НА 2019 год</vt:lpstr>
      <vt:lpstr> НАЛОГ НА ДОХОДЫ ФИЗИЧЕСКИХ ЛИЦ</vt:lpstr>
      <vt:lpstr>Налог на имущество физических лиц</vt:lpstr>
      <vt:lpstr>ЗЕМЕЛЬНЫЙ НАЛОГ </vt:lpstr>
      <vt:lpstr>ДОХОДЫ ОТ ИСПОЛЬЗОВАНИЯ ИМУЩЕСТВА,  НАХОДЯЩЕГОСЯ В ГОСУДАРСТВЕННОЙ И МУНИЦИПАЛЬНОЙ СОБСТВЕННОСТИ</vt:lpstr>
      <vt:lpstr>ДОХОДЫ ОТ ПРОДАЖИ МАТЕРИАЛЬНЫХ И НЕМАТЕРИАЛЬНЫХ АКТИВОВ</vt:lpstr>
      <vt:lpstr>Объём и структура безвозмездных поступлений</vt:lpstr>
      <vt:lpstr>Расходы бюджета Асбестовского городского округа  на 2019 год по функциональным направлениям   1 863,0 млн. рублей</vt:lpstr>
      <vt:lpstr>РАСХОДЫ БЮДЖЕТА в 2019 году по главным распорядителям (в млн. руб.)</vt:lpstr>
      <vt:lpstr>РАСХОДЫ БЮДЖЕТА АСБЕСТОВСКОГО ГОРОДСКОГО ОКРУГА  НА РЕАЛИЗАЦИЮ МУНИЦИПАЛЬНЫХ ПРОГРАММ</vt:lpstr>
      <vt:lpstr>РАСХОДЫ БЮДЖЕТА АСБЕСТОВСКОГО ГОРОДСКОГО ОКРУГА  НА РЕАЛИЗАЦИЮ МУНИЦИПАЛЬНЫХ ПРОГРАММ</vt:lpstr>
      <vt:lpstr>Расходы бюджета по непрограммным направлениям деятельности (млн. руб.)</vt:lpstr>
      <vt:lpstr>Муниципальный дорожный фонд</vt:lpstr>
      <vt:lpstr>Слайд 24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 АСБЕСТОВСКОГО ГОРОДСКОГО ОКРУГА  НА 2019 ГОД И ПЛАНОВЫЙ ПЕРИОД  2020 И 2021 ГОДОВ</dc:title>
  <dc:creator>Елена А. Тэйн</dc:creator>
  <cp:lastModifiedBy>Елена А. Тэйн</cp:lastModifiedBy>
  <cp:revision>120</cp:revision>
  <dcterms:created xsi:type="dcterms:W3CDTF">2018-11-27T08:52:00Z</dcterms:created>
  <dcterms:modified xsi:type="dcterms:W3CDTF">2019-01-21T12:08:08Z</dcterms:modified>
</cp:coreProperties>
</file>