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63" r:id="rId2"/>
    <p:sldId id="365" r:id="rId3"/>
    <p:sldId id="364" r:id="rId4"/>
    <p:sldId id="366" r:id="rId5"/>
    <p:sldId id="361" r:id="rId6"/>
    <p:sldId id="362" r:id="rId7"/>
    <p:sldId id="360" r:id="rId8"/>
    <p:sldId id="338" r:id="rId9"/>
    <p:sldId id="367" r:id="rId10"/>
    <p:sldId id="368" r:id="rId11"/>
    <p:sldId id="370" r:id="rId12"/>
    <p:sldId id="371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9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9758" autoAdjust="0"/>
  </p:normalViewPr>
  <p:slideViewPr>
    <p:cSldViewPr>
      <p:cViewPr varScale="1">
        <p:scale>
          <a:sx n="113" d="100"/>
          <a:sy n="113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9854205047829488E-2"/>
          <c:y val="0.10054032682107403"/>
          <c:w val="0.56063508516694949"/>
          <c:h val="0.864877449585517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68176392997587"/>
                  <c:y val="9.79248759737143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0.15932706347268741"/>
                  <c:y val="8.978852289520210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План 2017 года             1807,0 млн.руб.</c:v>
                </c:pt>
                <c:pt idx="1">
                  <c:v>Исполнение на 01.10.2017          1248,6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1248.5999999999999</c:v>
                </c:pt>
                <c:pt idx="1">
                  <c:v>1807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27248061054514588"/>
          <c:y val="0"/>
          <c:w val="0.50505948609450613"/>
          <c:h val="0.58135256796863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1"/>
              <c:layout>
                <c:manualLayout>
                  <c:x val="0.13628748184103986"/>
                  <c:y val="-0.1181181895392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67,1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2"/>
              <c:layout>
                <c:manualLayout>
                  <c:x val="1.9636242256614819E-3"/>
                  <c:y val="-3.19279298950213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5"/>
              <c:layout>
                <c:manualLayout>
                  <c:x val="0.16274286176048741"/>
                  <c:y val="4.92020865068205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40,0</a:t>
                    </a:r>
                    <a:endParaRPr lang="en-US" dirty="0"/>
                  </a:p>
                </c:rich>
              </c:tx>
              <c:showLegendKey val="1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 (266,3 млн.руб., 60,5 %)</c:v>
                </c:pt>
                <c:pt idx="1">
                  <c:v>Доходы от использования имущества (67,1 млн.руб., 15,2 %)</c:v>
                </c:pt>
                <c:pt idx="2">
                  <c:v>Земельный налог (30,3 млн.руб., 6,9 %)</c:v>
                </c:pt>
                <c:pt idx="3">
                  <c:v>Единый налог на вмененный доход (21,9 млн.руб., 5,0 %)</c:v>
                </c:pt>
                <c:pt idx="4">
                  <c:v>Доходы от продажи активов (14,8 млн.руб., 3,4 %)</c:v>
                </c:pt>
                <c:pt idx="5">
                  <c:v>Другие налоговые и неналоговые доходы (40,0 млн.руб., 9,0 %)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266.3</c:v>
                </c:pt>
                <c:pt idx="1">
                  <c:v>67.099999999999994</c:v>
                </c:pt>
                <c:pt idx="2">
                  <c:v>30.3</c:v>
                </c:pt>
                <c:pt idx="3">
                  <c:v>21.9</c:v>
                </c:pt>
                <c:pt idx="4">
                  <c:v>14.8</c:v>
                </c:pt>
                <c:pt idx="5">
                  <c:v>40</c:v>
                </c:pt>
              </c:numCache>
            </c:numRef>
          </c:val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egendEntry>
        <c:idx val="1"/>
        <c:txPr>
          <a:bodyPr/>
          <a:lstStyle/>
          <a:p>
            <a:pPr>
              <a:defRPr sz="13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4144935601114433E-2"/>
          <c:y val="0.49572438888526138"/>
          <c:w val="0.98498017436275809"/>
          <c:h val="0.5028802081005157"/>
        </c:manualLayout>
      </c:layout>
      <c:txPr>
        <a:bodyPr/>
        <a:lstStyle/>
        <a:p>
          <a:pPr>
            <a:defRPr sz="14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27248061054514588"/>
          <c:y val="0"/>
          <c:w val="0.55462357919327465"/>
          <c:h val="0.638042816715439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Lbls>
            <c:dLbl>
              <c:idx val="1"/>
              <c:layout>
                <c:manualLayout>
                  <c:x val="0.13628748184103975"/>
                  <c:y val="-0.1181181895392699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1.9636242256614819E-3"/>
                  <c:y val="-3.1927929895021342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0.16274286176048741"/>
                  <c:y val="4.9202086506820522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 (809,4 млн.руб., 66,4 %)</c:v>
                </c:pt>
                <c:pt idx="1">
                  <c:v>Социальное обеспечение (122,1 млн.руб., 10,0 %)</c:v>
                </c:pt>
                <c:pt idx="2">
                  <c:v>ЖКХ (52,5 млн.руб., 4,3 %)</c:v>
                </c:pt>
                <c:pt idx="3">
                  <c:v>Культура (59,3 млн.руб., 4,9 %)</c:v>
                </c:pt>
                <c:pt idx="4">
                  <c:v>Спорт (26,4 млн.руб., 2,2%)</c:v>
                </c:pt>
                <c:pt idx="5">
                  <c:v>Другие расходы (149,5 млн.руб., 12,3%)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809.4</c:v>
                </c:pt>
                <c:pt idx="1">
                  <c:v>122.1</c:v>
                </c:pt>
                <c:pt idx="2">
                  <c:v>52.5</c:v>
                </c:pt>
                <c:pt idx="3">
                  <c:v>59.3</c:v>
                </c:pt>
                <c:pt idx="4">
                  <c:v>26.4</c:v>
                </c:pt>
                <c:pt idx="5">
                  <c:v>149.5</c:v>
                </c:pt>
              </c:numCache>
            </c:numRef>
          </c:val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egendEntry>
        <c:idx val="0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kern="600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4144935601114433E-2"/>
          <c:y val="0.49572438888526116"/>
          <c:w val="0.98498017436275831"/>
          <c:h val="0.5028802081005157"/>
        </c:manualLayout>
      </c:layout>
      <c:txPr>
        <a:bodyPr/>
        <a:lstStyle/>
        <a:p>
          <a:pPr>
            <a:defRPr sz="16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План 2017 года             1 865,8 млн.руб.</c:v>
                </c:pt>
                <c:pt idx="1">
                  <c:v>Исполнение на 01.10.2017          1219,2 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1219.2</c:v>
                </c:pt>
                <c:pt idx="1">
                  <c:v>1865.8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ru-RU" dirty="0" smtClean="0"/>
              <a:t>млн</a:t>
            </a:r>
            <a:r>
              <a:rPr lang="ru-RU" dirty="0"/>
              <a:t>. </a:t>
            </a:r>
            <a:r>
              <a:rPr lang="ru-RU" dirty="0" smtClean="0"/>
              <a:t>руб.</a:t>
            </a:r>
            <a:endParaRPr lang="ru-RU" dirty="0"/>
          </a:p>
        </c:rich>
      </c:tx>
      <c:layout/>
    </c:title>
    <c:view3D>
      <c:rotX val="30"/>
      <c:rotY val="30"/>
      <c:depthPercent val="100"/>
      <c:perspective val="5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  <a:bevelB prst="relaxedInset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59,6%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Администрация АГО (484,8 млн.руб.)</c:v>
                </c:pt>
                <c:pt idx="1">
                  <c:v>Управление образованием АГО                       (723,6 млн.руб.)</c:v>
                </c:pt>
                <c:pt idx="2">
                  <c:v>Дума АГО (7,2 млн.руб.)</c:v>
                </c:pt>
                <c:pt idx="3">
                  <c:v>ТИК АГО (3,6 млн.руб)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39.800000000000004</c:v>
                </c:pt>
                <c:pt idx="1">
                  <c:v>59.4</c:v>
                </c:pt>
                <c:pt idx="2">
                  <c:v>0.60000000000000064</c:v>
                </c:pt>
                <c:pt idx="3" formatCode="General">
                  <c:v>0.30000000000000032</c:v>
                </c:pt>
              </c:numCache>
            </c:numRef>
          </c:val>
          <c:bubble3D val="1"/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379017144158069"/>
          <c:y val="0.26851443569553807"/>
          <c:w val="0.35313804717130443"/>
          <c:h val="0.6505822397200345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7.4649948102352245E-2"/>
          <c:y val="2.4874890638670235E-2"/>
          <c:w val="0.83708430583853533"/>
          <c:h val="0.78841535433070853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 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  <c:pt idx="6">
                  <c:v>на 01.10.2017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3.7</c:v>
                </c:pt>
                <c:pt idx="1">
                  <c:v>3.7</c:v>
                </c:pt>
                <c:pt idx="2">
                  <c:v>3.7</c:v>
                </c:pt>
                <c:pt idx="3" formatCode="General">
                  <c:v>10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  <c:pt idx="6">
                  <c:v>на 01.10.2017</c:v>
                </c:pt>
              </c:strCache>
            </c:strRef>
          </c:cat>
          <c:val>
            <c:numRef>
              <c:f>Лист1!$C$2:$C$8</c:f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941384761176166E-2"/>
                  <c:y val="-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</a:t>
                    </a:r>
                    <a:r>
                      <a:rPr lang="ru-RU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4933728932124595E-3"/>
                  <c:y val="-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</a:t>
                    </a:r>
                    <a:r>
                      <a:rPr lang="ru-RU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6427101825336781E-2"/>
                  <c:y val="-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</a:t>
                    </a:r>
                    <a:r>
                      <a:rPr lang="ru-RU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-2.77777777777779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3440356038911905E-2"/>
                  <c:y val="-0.25555555555555559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25555555555555559"/>
                </c:manualLayout>
              </c:layout>
              <c:showVal val="1"/>
            </c:dLbl>
            <c:dLbl>
              <c:idx val="6"/>
              <c:layout>
                <c:manualLayout>
                  <c:x val="-1.4933728932124322E-3"/>
                  <c:y val="-0.26111111111111079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  <c:pt idx="5">
                  <c:v>на 01.07.2017</c:v>
                </c:pt>
                <c:pt idx="6">
                  <c:v>на 01.10.2017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4">
                  <c:v>6.7</c:v>
                </c:pt>
                <c:pt idx="5">
                  <c:v>6.7</c:v>
                </c:pt>
                <c:pt idx="6">
                  <c:v>6.7</c:v>
                </c:pt>
              </c:numCache>
            </c:numRef>
          </c:val>
          <c:bubble3D val="1"/>
        </c:ser>
        <c:dLbls>
          <c:showVal val="1"/>
        </c:dLbls>
        <c:axId val="106756736"/>
        <c:axId val="106779008"/>
      </c:areaChart>
      <c:catAx>
        <c:axId val="106756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6779008"/>
        <c:crosses val="autoZero"/>
        <c:auto val="1"/>
        <c:lblAlgn val="ctr"/>
        <c:lblOffset val="100"/>
      </c:catAx>
      <c:valAx>
        <c:axId val="106779008"/>
        <c:scaling>
          <c:orientation val="minMax"/>
        </c:scaling>
        <c:axPos val="l"/>
        <c:numFmt formatCode="#,##0.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6756736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млн.руб.</c:v>
                </c:pt>
              </c:strCache>
            </c:strRef>
          </c:tx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на 01.01.2017</c:v>
                </c:pt>
                <c:pt idx="1">
                  <c:v>на 01.04.2017</c:v>
                </c:pt>
                <c:pt idx="2">
                  <c:v>на 01.07.2017</c:v>
                </c:pt>
                <c:pt idx="3">
                  <c:v>на 01.10.2017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43.6</c:v>
                </c:pt>
                <c:pt idx="1">
                  <c:v>37.300000000000004</c:v>
                </c:pt>
                <c:pt idx="2">
                  <c:v>38</c:v>
                </c:pt>
                <c:pt idx="3">
                  <c:v>16.899999999999999</c:v>
                </c:pt>
              </c:numCache>
            </c:numRef>
          </c:val>
          <c:bubble3D val="1"/>
        </c:ser>
        <c:dLbls>
          <c:showVal val="1"/>
        </c:dLbls>
        <c:shape val="cylinder"/>
        <c:axId val="104193408"/>
        <c:axId val="106520960"/>
        <c:axId val="0"/>
      </c:bar3DChart>
      <c:catAx>
        <c:axId val="104193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6520960"/>
        <c:crosses val="autoZero"/>
        <c:auto val="1"/>
        <c:lblAlgn val="ctr"/>
        <c:lblOffset val="100"/>
      </c:catAx>
      <c:valAx>
        <c:axId val="10652096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193408"/>
        <c:crosses val="autoZero"/>
        <c:crossBetween val="between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0.67149</cdr:x>
      <cdr:y>0.73097</cdr:y>
    </cdr:from>
    <cdr:to>
      <cdr:x>0.93398</cdr:x>
      <cdr:y>0.82547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0534" y="3341985"/>
          <a:ext cx="22322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ТИК (3,6 млн.руб.)</a:t>
          </a:r>
          <a:endParaRPr lang="ru-RU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0.75617</cdr:x>
      <cdr:y>0.8</cdr:y>
    </cdr:from>
    <cdr:to>
      <cdr:x>0.86369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30614" y="44221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0.29893</cdr:x>
      <cdr:y>0.03798</cdr:y>
    </cdr:from>
    <cdr:to>
      <cdr:x>0.50215</cdr:x>
      <cdr:y>0.10098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542182" y="173633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 млн.руб.</a:t>
          </a:r>
          <a:endParaRPr lang="ru-RU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0.34127</cdr:x>
      <cdr:y>0.11673</cdr:y>
    </cdr:from>
    <cdr:to>
      <cdr:x>0.41747</cdr:x>
      <cdr:y>0.19548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2222" y="533673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0.24813</cdr:x>
      <cdr:y>0.02223</cdr:y>
    </cdr:from>
    <cdr:to>
      <cdr:x>0.3074</cdr:x>
      <cdr:y>0.10098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10134" y="101625"/>
          <a:ext cx="504047" cy="360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43,6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0.39207</cdr:x>
      <cdr:y>0.10098</cdr:y>
    </cdr:from>
    <cdr:to>
      <cdr:x>0.46828</cdr:x>
      <cdr:y>0.16398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4270" y="461665"/>
          <a:ext cx="648108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37,3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0.56988</cdr:x>
      <cdr:y>0.11673</cdr:y>
    </cdr:from>
    <cdr:to>
      <cdr:x>0.62068</cdr:x>
      <cdr:y>0.17973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46438" y="533673"/>
          <a:ext cx="432015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38,0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0.7477</cdr:x>
      <cdr:y>0.41597</cdr:y>
    </cdr:from>
    <cdr:to>
      <cdr:x>0.80697</cdr:x>
      <cdr:y>0.47897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58606" y="1901825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16,9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5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8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3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4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5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9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3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7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Информация об исполнении бюджета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Асбестовского городского округа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 девять месяцев 2017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611561" y="1844824"/>
            <a:ext cx="403244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32040" y="1844824"/>
            <a:ext cx="3816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Бюджет Асбестовского городского округа на 2017 год и плановый период 2018 и 2019 годов утвержден решением Думы Асбестовского городского округа от 28.12.2016 № 85/5 (в ред. от 22.08.2017).</a:t>
            </a:r>
          </a:p>
          <a:p>
            <a:r>
              <a:rPr lang="ru-RU" sz="1400" dirty="0" smtClean="0"/>
              <a:t>Доходная и расходная части бюджета Асбестовского городского округа на 2017 год и плановый период 2018 и 2019 годов сформированы с требованиями Бюджетного кодекса Российской Федерации, в соответствии с Приказом Министерства финансов Российской Федерации от 01.07.2013 № 65н «Об утверждении Указаний о порядке применения бюджетной классификации Российской Федерации».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просроченной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кредиторской задолженности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01 октября 2017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РАСХОДЫ БЮДЖЕТА АСБЕСТОВСКОГО ГОРОДСКОГО      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ОКРУГА НА РЕАЛИЗАЦИЮ МУНИЦИПАЛЬНЫХ ПРОГРАММ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состоянию на 01 октября 2017 года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7" cy="539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2589"/>
                <a:gridCol w="1051194"/>
                <a:gridCol w="1051194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Факт,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млн.руб.</a:t>
                      </a: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963,4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703,3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99,3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49,4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186,0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39,9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150,4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101,4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97,4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71,0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1 567,7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999,0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200" b="1" dirty="0" smtClean="0"/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800" b="1" dirty="0" smtClean="0"/>
              <a:t>ПОДГОТОВЛЕНО СПЕЦИАЛИСТАМИ ФИНАНСОВОГО УПРАВЛЕНИЯ АДМИНИСТРАЦИИ АСБЕСТОВСКОГО ГОРОДСКОГО ОКРУГА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ОКТЯБРЬ 2017 ГОДА</a:t>
            </a:r>
            <a:endParaRPr lang="ru-RU" sz="1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ОСНОВНЫЕ  ПАРАМЕТРЫ ИСПОЛНЕНИЯ  БЮДЖЕТА АСБЕСТОВСКОГО ГОРОДСКОГО ОКРУГА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на 01 октября 2017 года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39552" y="1556792"/>
          <a:ext cx="7704856" cy="198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942"/>
                <a:gridCol w="1526570"/>
                <a:gridCol w="1555372"/>
                <a:gridCol w="1540972"/>
              </a:tblGrid>
              <a:tr h="6678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Факт (млн.руб.)</a:t>
                      </a:r>
                      <a:endParaRPr lang="ru-RU" sz="1600" dirty="0"/>
                    </a:p>
                  </a:txBody>
                  <a:tcPr marL="75467" marR="754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marL="75467" marR="75467" anchor="ctr"/>
                </a:tc>
              </a:tr>
              <a:tr h="4399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1 807,0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1 248,6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1 865,8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1 219,2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Дефицит (-) / профицит 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467" marR="75467"/>
                </a:tc>
              </a:tr>
            </a:tbl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01 октября 2017 года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1048153"/>
          <a:ext cx="8640958" cy="563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889"/>
                <a:gridCol w="4990902"/>
                <a:gridCol w="968383"/>
                <a:gridCol w="893892"/>
                <a:gridCol w="893892"/>
              </a:tblGrid>
              <a:tr h="41814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</a:rPr>
                        <a:t>Код вида доходов</a:t>
                      </a:r>
                      <a:endParaRPr lang="ru-RU" sz="1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</a:rPr>
                        <a:t>Наименование</a:t>
                      </a:r>
                      <a:r>
                        <a:rPr lang="ru-RU" sz="1000" baseline="0" dirty="0" smtClean="0">
                          <a:latin typeface="Times New Roman" pitchFamily="18" charset="0"/>
                        </a:rPr>
                        <a:t>  доходов бюджета</a:t>
                      </a:r>
                      <a:endParaRPr lang="ru-RU" sz="10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назначения,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тыс. рублей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исполнение, тыс. рублей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1 00 00000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711 727,0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440 447,1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68400" marR="68400" marT="7620" marB="0" anchor="ctr"/>
                </a:tc>
              </a:tr>
              <a:tr h="152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1 01 02000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425 474,0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266 270,2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marL="68400" marR="68400" marT="7620" marB="0" anchor="ctr"/>
                </a:tc>
              </a:tr>
              <a:tr h="186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1 03 02000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8 089,3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6 334,4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68400" marR="68400" marT="7620" marB="0" anchor="ctr"/>
                </a:tc>
              </a:tr>
              <a:tr h="157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1 05 01000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9 370,0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8 022,1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68400" marR="68400" marT="7620" marB="0" anchor="ctr"/>
                </a:tc>
              </a:tr>
              <a:tr h="200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1 05 02000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36 700,0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21 920,5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68400" marR="68400" marT="7620" marB="0" anchor="ctr"/>
                </a:tc>
              </a:tr>
              <a:tr h="171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1 05 03000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68400" marR="68400" marT="7620" marB="0" anchor="ctr"/>
                </a:tc>
              </a:tr>
              <a:tr h="214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1 05 04000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4 460,0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2 163,8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68400" marR="68400" marT="7620" marB="0" anchor="ctr"/>
                </a:tc>
              </a:tr>
              <a:tr h="186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1 06 01000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10 400,0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5 881,5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68400" marR="68400" marT="7620" marB="0" anchor="ctr"/>
                </a:tc>
              </a:tr>
              <a:tr h="233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1 06 06000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36 359,0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30 272,6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68400" marR="68400" marT="7620" marB="0" anchor="ctr"/>
                </a:tc>
              </a:tr>
              <a:tr h="200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1 08 00000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11 296,0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8 663,0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76,7</a:t>
                      </a:r>
                    </a:p>
                  </a:txBody>
                  <a:tcPr marL="68400" marR="68400" marT="7620" marB="0" anchor="ctr"/>
                </a:tc>
              </a:tr>
              <a:tr h="304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1 09 00000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400" marR="68400" marT="7620" marB="0" anchor="ctr"/>
                </a:tc>
              </a:tr>
              <a:tr h="304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1 11 00000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111 666,1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67 137,2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</a:p>
                  </a:txBody>
                  <a:tcPr marL="68400" marR="68400" marT="7620" marB="0" anchor="ctr"/>
                </a:tc>
              </a:tr>
              <a:tr h="210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1 12 00000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6 891,0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3 009,9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68400" marR="68400" marT="7620" marB="0" anchor="ctr"/>
                </a:tc>
              </a:tr>
              <a:tr h="18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1 13 00000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521,5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519,1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68400" marR="68400" marT="7620" marB="0" anchor="ctr"/>
                </a:tc>
              </a:tr>
              <a:tr h="235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1 14 00000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43 936,3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14 846,4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</a:p>
                  </a:txBody>
                  <a:tcPr marL="68400" marR="68400" marT="7620" marB="0" anchor="ctr"/>
                </a:tc>
              </a:tr>
              <a:tr h="196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1 16 00000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5 178,6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4 025,2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</a:p>
                  </a:txBody>
                  <a:tcPr marL="68400" marR="68400" marT="7620" marB="0" anchor="ctr"/>
                </a:tc>
              </a:tr>
              <a:tr h="24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1 17 00000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1 232,0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1 307,9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marL="68400" marR="68400" marT="7620" marB="0" anchor="ctr"/>
                </a:tc>
              </a:tr>
              <a:tr h="203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2 00 00000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1 095 266,5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808 113,6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7620" marB="0" anchor="ctr"/>
                </a:tc>
              </a:tr>
              <a:tr h="183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2 02 10000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РФ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8 808,0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6 606,0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68400" marR="68400" marT="7620" marB="0" anchor="ctr"/>
                </a:tc>
              </a:tr>
              <a:tr h="206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2 02 20000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РФ (межбюджетные субсидии)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335 479,5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238 568,1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68400" marR="68400" marT="7620" marB="0" anchor="ctr"/>
                </a:tc>
              </a:tr>
              <a:tr h="214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2 02 30000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РФ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696 741,5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545 045,9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7620" marB="0" anchor="ctr"/>
                </a:tc>
              </a:tr>
              <a:tr h="214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2 02 40000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61 774,1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25 430,2</a:t>
                      </a:r>
                    </a:p>
                  </a:txBody>
                  <a:tcPr marL="68400" marR="684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</a:p>
                  </a:txBody>
                  <a:tcPr marL="68400" marR="68400" marT="7620" marB="0" anchor="ctr"/>
                </a:tc>
              </a:tr>
              <a:tr h="300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2 19 00000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субвенций и иных МБТ, имеющих целевое назначение, прошлых лет из бюджетов городских округов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- 7 542,4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- 7 542,4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696">
                <a:tc>
                  <a:txBody>
                    <a:bodyPr/>
                    <a:lstStyle/>
                    <a:p>
                      <a:endParaRPr lang="ru-RU" sz="10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бюджета - ИТОГО</a:t>
                      </a:r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1 806 993,5</a:t>
                      </a:r>
                    </a:p>
                  </a:txBody>
                  <a:tcPr marL="68400" marR="684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248 560,7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 marT="0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82453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Исполнение бюджета               Структура налоговых и неналоговых (млн.руб.)                                        доходов (млн.руб.)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11"/>
          <p:cNvGraphicFramePr>
            <a:graphicFrameLocks/>
          </p:cNvGraphicFramePr>
          <p:nvPr/>
        </p:nvGraphicFramePr>
        <p:xfrm>
          <a:off x="395537" y="2276873"/>
          <a:ext cx="3888431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0846233"/>
              </p:ext>
            </p:extLst>
          </p:nvPr>
        </p:nvGraphicFramePr>
        <p:xfrm>
          <a:off x="4211960" y="2276872"/>
          <a:ext cx="46805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 descr="gerb"/>
          <p:cNvPicPr/>
          <p:nvPr/>
        </p:nvPicPr>
        <p:blipFill>
          <a:blip r:embed="rId4" cstate="print">
            <a:lum bright="35000"/>
          </a:blip>
          <a:srcRect/>
          <a:stretch>
            <a:fillRect/>
          </a:stretch>
        </p:blipFill>
        <p:spPr bwMode="auto">
          <a:xfrm>
            <a:off x="179514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60032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РАСХОДАМ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01 октября 2017 года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504240" cy="51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504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(тыс.руб.) 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243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Общегосударственные 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101 590,4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71 272,1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1 407,4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898,5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4 795,0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2 828,6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9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35 998,9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23 510,0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15 217,8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10 615,7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69,8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3 539,7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3 539,7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94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0113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39 631,6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29 879,6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8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 безопасность и правоохранительная  деятельность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20 227,7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11 930,1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59,0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16 834,7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10 614,7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2 017,0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1 180,5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58,5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8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безопасности и правоохранительной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деятельности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1 376,0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212 933,8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60 603,0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28,5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1 676,5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540,5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Водные ресурсы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1 849,5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Лесное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5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Транспорт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10 618,6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8 629,3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40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188 721,2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45 284,2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9 920,7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5 395,3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908719"/>
          <a:ext cx="8504240" cy="544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4968552"/>
                <a:gridCol w="864096"/>
                <a:gridCol w="1008112"/>
                <a:gridCol w="921497"/>
              </a:tblGrid>
              <a:tr h="504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Код  раздела, подраздела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раздела, подраздела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Годовые </a:t>
                      </a:r>
                      <a:endParaRPr lang="ru-RU" sz="9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назначения 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%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исполнения годовых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назначений</a:t>
                      </a: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116 839,1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52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511,4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44,9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8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23 595,6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13 850,0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20 850,0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1 794,9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45 170,2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19 586,1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0505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ЖКХ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27 223,3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17 280,4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Охрана окружающей 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627,2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67,8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924,7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627,2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1 103 569,4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809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441,6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73,3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404 933,3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294 661,6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451 185,7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332 039,2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136 780,2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98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983,1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64 504,0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51 074,9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46 166,2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32 682,8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91 038,4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59 344,0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65,2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0801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Культура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88 906,4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57 809,5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0804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2 132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1 534,5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Социальная  политика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176 805,6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122 143,2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69,1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7 787,0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4 746,7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Социальное обеспечения населения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160 756,6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112 553,6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 вопросы в области социальной политики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8 262,0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4 842,9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36 155,3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26 413,6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73,1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34 514,3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25 161,4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9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1 641,0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1 252,2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2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5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643,8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4 864,2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86,2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0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5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643,8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4 864,2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6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1301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92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latin typeface="Times New Roman"/>
                        </a:rPr>
                        <a:t>Расходы бюджета - ИТОГО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1 865 828,2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1 219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154,4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65,3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116632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РАСХОДАМ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состоянию на 01октября 2017 года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3" y="188640"/>
            <a:ext cx="64807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 БЮДЖЕТА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АСБЕСТОВСКОГО ГОРОДСКОГО ОКРУГА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7" y="1484783"/>
            <a:ext cx="3744416" cy="72008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бюджета (млн.руб.)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5" y="1484785"/>
            <a:ext cx="4041775" cy="288032"/>
          </a:xfrm>
        </p:spPr>
        <p:txBody>
          <a:bodyPr>
            <a:no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(млн.руб.)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050846233"/>
              </p:ext>
            </p:extLst>
          </p:nvPr>
        </p:nvGraphicFramePr>
        <p:xfrm>
          <a:off x="4788024" y="2204864"/>
          <a:ext cx="4355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4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8524386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Асбестовского городского округа по расходам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главным распорядителям бюджетных средств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октября 2017 года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муниципального долга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октября 2017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6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3210</TotalTime>
  <Words>1415</Words>
  <Application>Microsoft Office PowerPoint</Application>
  <PresentationFormat>Экран (4:3)</PresentationFormat>
  <Paragraphs>488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Информация об исполнении бюджета  Асбестовского городского округа  за девять месяцев 2017 года</vt:lpstr>
      <vt:lpstr>ОСНОВНЫЕ  ПАРАМЕТРЫ ИСПОЛНЕНИЯ  БЮДЖЕТА АСБЕСТОВСКОГО ГОРОДСКОГО ОКРУГА  на 01 октября 2017 года</vt:lpstr>
      <vt:lpstr>ИСПОЛНЕНИЕ БЮДЖЕТА АСБЕСТОВСКОГО ГОРОДСКОГО ОКРУГА  ПО ДОХОДАМ  по состоянию на 01 октября 2017 года</vt:lpstr>
      <vt:lpstr>ДОХОДЫ  БЮДЖЕТА  АСБЕСТОВСКОГО ГОРОДСКОГО ОКРУГА</vt:lpstr>
      <vt:lpstr>ИСПОЛНЕНИЕ БЮДЖЕТА АСБЕСТОВСКОГО ГОРОДСКОГО ОКРУГА  ПО РАСХОДАМ  по состоянию на 01 октября 2017 года</vt:lpstr>
      <vt:lpstr>Слайд 6</vt:lpstr>
      <vt:lpstr>РАСХОДЫ  БЮДЖЕТА  АСБЕСТОВСКОГО ГОРОДСКОГО ОКРУГА</vt:lpstr>
      <vt:lpstr>Исполнение бюджета Асбестовского городского округа по расходам  по главным распорядителям бюджетных средств на 01 октября 2017 года</vt:lpstr>
      <vt:lpstr>Сведения о состоянии муниципального долга  на 01 октября 2017 года</vt:lpstr>
      <vt:lpstr>Сведения о состоянии просроченной  кредиторской задолженности  на 01 октября 2017 года</vt:lpstr>
      <vt:lpstr>      РАСХОДЫ БЮДЖЕТА АСБЕСТОВСКОГО ГОРОДСКОГО                   ОКРУГА НА РЕАЛИЗАЦИЮ МУНИЦИПАЛЬНЫХ ПРОГРАММ  по состоянию на 01 октября 2017 года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Татьяна С. Ковязина</cp:lastModifiedBy>
  <cp:revision>472</cp:revision>
  <dcterms:created xsi:type="dcterms:W3CDTF">2015-12-09T15:46:34Z</dcterms:created>
  <dcterms:modified xsi:type="dcterms:W3CDTF">2017-10-20T03:57:11Z</dcterms:modified>
</cp:coreProperties>
</file>