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0" r:id="rId3"/>
    <p:sldId id="311" r:id="rId4"/>
    <p:sldId id="277" r:id="rId5"/>
    <p:sldId id="307" r:id="rId6"/>
    <p:sldId id="278" r:id="rId7"/>
    <p:sldId id="308" r:id="rId8"/>
    <p:sldId id="309" r:id="rId9"/>
    <p:sldId id="279" r:id="rId10"/>
    <p:sldId id="280" r:id="rId11"/>
    <p:sldId id="286" r:id="rId12"/>
    <p:sldId id="287" r:id="rId13"/>
    <p:sldId id="283" r:id="rId14"/>
    <p:sldId id="285" r:id="rId15"/>
    <p:sldId id="284" r:id="rId16"/>
    <p:sldId id="288" r:id="rId17"/>
    <p:sldId id="289" r:id="rId18"/>
    <p:sldId id="290" r:id="rId19"/>
    <p:sldId id="291" r:id="rId20"/>
    <p:sldId id="292" r:id="rId21"/>
    <p:sldId id="293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266" r:id="rId30"/>
    <p:sldId id="268" r:id="rId31"/>
    <p:sldId id="302" r:id="rId32"/>
    <p:sldId id="304" r:id="rId33"/>
    <p:sldId id="305" r:id="rId34"/>
    <p:sldId id="306" r:id="rId35"/>
    <p:sldId id="303" r:id="rId36"/>
    <p:sldId id="270" r:id="rId37"/>
    <p:sldId id="276" r:id="rId38"/>
    <p:sldId id="312" r:id="rId39"/>
    <p:sldId id="273" r:id="rId40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2B70E87-8880-432C-A795-04E050D9CF90}">
          <p14:sldIdLst>
            <p14:sldId id="256"/>
            <p14:sldId id="310"/>
            <p14:sldId id="311"/>
            <p14:sldId id="277"/>
            <p14:sldId id="307"/>
            <p14:sldId id="278"/>
            <p14:sldId id="308"/>
            <p14:sldId id="309"/>
            <p14:sldId id="279"/>
            <p14:sldId id="280"/>
            <p14:sldId id="286"/>
            <p14:sldId id="287"/>
          </p14:sldIdLst>
        </p14:section>
        <p14:section name="Раздел без заголовка" id="{19D714F4-44D4-4EAC-A158-4992FED80CA4}">
          <p14:sldIdLst>
            <p14:sldId id="283"/>
            <p14:sldId id="285"/>
            <p14:sldId id="284"/>
            <p14:sldId id="288"/>
            <p14:sldId id="289"/>
            <p14:sldId id="290"/>
            <p14:sldId id="291"/>
            <p14:sldId id="292"/>
            <p14:sldId id="293"/>
            <p14:sldId id="295"/>
            <p14:sldId id="296"/>
            <p14:sldId id="297"/>
            <p14:sldId id="298"/>
            <p14:sldId id="299"/>
            <p14:sldId id="300"/>
            <p14:sldId id="301"/>
            <p14:sldId id="266"/>
            <p14:sldId id="268"/>
            <p14:sldId id="302"/>
            <p14:sldId id="304"/>
            <p14:sldId id="305"/>
            <p14:sldId id="306"/>
            <p14:sldId id="303"/>
            <p14:sldId id="270"/>
            <p14:sldId id="276"/>
            <p14:sldId id="31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4D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6370" autoAdjust="0"/>
  </p:normalViewPr>
  <p:slideViewPr>
    <p:cSldViewPr>
      <p:cViewPr varScale="1">
        <p:scale>
          <a:sx n="107" d="100"/>
          <a:sy n="107" d="100"/>
        </p:scale>
        <p:origin x="126" y="62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894"/>
    </p:cViewPr>
  </p:sorterViewPr>
  <p:notesViewPr>
    <p:cSldViewPr>
      <p:cViewPr>
        <p:scale>
          <a:sx n="62" d="100"/>
          <a:sy n="62" d="100"/>
        </p:scale>
        <p:origin x="-3426" y="-162"/>
      </p:cViewPr>
      <p:guideLst>
        <p:guide orient="horz" pos="3104"/>
        <p:guide pos="2121"/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247" cy="496652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2"/>
            <a:ext cx="2946246" cy="496652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521FC574-C371-4BF8-88A7-5A51D928CCDC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9978"/>
            <a:ext cx="2946247" cy="496650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429978"/>
            <a:ext cx="2946246" cy="496650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33B4554A-CFE9-482E-B338-4951BFCE1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4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185" cy="496729"/>
          </a:xfrm>
          <a:prstGeom prst="rect">
            <a:avLst/>
          </a:prstGeom>
        </p:spPr>
        <p:txBody>
          <a:bodyPr vert="horz" lIns="91384" tIns="45692" rIns="91384" bIns="456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908" y="1"/>
            <a:ext cx="2945185" cy="496729"/>
          </a:xfrm>
          <a:prstGeom prst="rect">
            <a:avLst/>
          </a:prstGeom>
        </p:spPr>
        <p:txBody>
          <a:bodyPr vert="horz" lIns="91384" tIns="45692" rIns="91384" bIns="45692" rtlCol="0"/>
          <a:lstStyle>
            <a:lvl1pPr algn="r">
              <a:defRPr sz="1200"/>
            </a:lvl1pPr>
          </a:lstStyle>
          <a:p>
            <a:fld id="{330E62A3-88BC-4583-A97A-373D42373A6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4" tIns="45692" rIns="91384" bIns="456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6" y="4716544"/>
            <a:ext cx="5439089" cy="4467383"/>
          </a:xfrm>
          <a:prstGeom prst="rect">
            <a:avLst/>
          </a:prstGeom>
        </p:spPr>
        <p:txBody>
          <a:bodyPr vert="horz" lIns="91384" tIns="45692" rIns="91384" bIns="4569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9909"/>
            <a:ext cx="2945185" cy="496729"/>
          </a:xfrm>
          <a:prstGeom prst="rect">
            <a:avLst/>
          </a:prstGeom>
        </p:spPr>
        <p:txBody>
          <a:bodyPr vert="horz" lIns="91384" tIns="45692" rIns="91384" bIns="456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908" y="9429909"/>
            <a:ext cx="2945185" cy="496729"/>
          </a:xfrm>
          <a:prstGeom prst="rect">
            <a:avLst/>
          </a:prstGeom>
        </p:spPr>
        <p:txBody>
          <a:bodyPr vert="horz" lIns="91384" tIns="45692" rIns="91384" bIns="45692" rtlCol="0" anchor="b"/>
          <a:lstStyle>
            <a:lvl1pPr algn="r">
              <a:defRPr sz="1200"/>
            </a:lvl1pPr>
          </a:lstStyle>
          <a:p>
            <a:fld id="{70233168-41B7-41CF-85E0-6401770B4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8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38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0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084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5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466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47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6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5577"/>
            <a:ext cx="7772400" cy="1694764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1018456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 марта 2018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95736" y="4767264"/>
            <a:ext cx="504056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96336" y="4767264"/>
            <a:ext cx="1090464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BFED6-8C9F-4CED-B4CD-29CAA91244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481"/>
            <a:ext cx="8229600" cy="432048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35546"/>
            <a:ext cx="8455968" cy="39424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018456" cy="2011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 марта 2018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840002"/>
            <a:ext cx="2895600" cy="20110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56376" y="4840002"/>
            <a:ext cx="956792" cy="19859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6A82-E3D6-477D-9131-DAAAB66F7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5979"/>
            <a:ext cx="7931224" cy="42155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 марта 2018 года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7ED1-6548-46D7-A792-EC1A3B22D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14 марта 2018 года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9778-F262-4D6E-96A2-52376DCA9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951572"/>
            <a:ext cx="82296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14 марта 2018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F587E7-CDD7-4AA2-BB59-9CC9F30D4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 descr="Гербик - скромный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" y="0"/>
            <a:ext cx="1043608" cy="6413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"/>
            <a:ext cx="9144000" cy="123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 descr="Гербик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279" y="106726"/>
            <a:ext cx="1171374" cy="696508"/>
          </a:xfrm>
          <a:prstGeom prst="rect">
            <a:avLst/>
          </a:prstGeom>
        </p:spPr>
      </p:pic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92653" y="183506"/>
            <a:ext cx="7748541" cy="1076626"/>
          </a:xfrm>
          <a:noFill/>
        </p:spPr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Правительство Свердловской области</a:t>
            </a:r>
            <a:r>
              <a:rPr lang="ru-RU" sz="1800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1905">
                  <a:solidFill>
                    <a:schemeClr val="tx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</a:rPr>
              <a:t>Министерство по управлению государственным имуществом Свердловской области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b="1" dirty="0">
                <a:latin typeface="Times New Roman" pitchFamily="18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512" y="1405220"/>
            <a:ext cx="9107488" cy="16705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Правовое обеспечение кадастровой оценки.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имеющиеся в распоряжении организаций, подведомственных органам муниципальных образований</a:t>
            </a:r>
          </a:p>
          <a:p>
            <a:pPr algn="ctr">
              <a:spcAft>
                <a:spcPts val="600"/>
              </a:spcAft>
            </a:pPr>
            <a:endParaRPr lang="ru-RU" sz="11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1100" dirty="0">
                <a:latin typeface="Arial" panose="020B0604020202020204" pitchFamily="34" charset="0"/>
                <a:ea typeface="Times New Roman" panose="02020603050405020304" pitchFamily="18" charset="0"/>
              </a:rPr>
              <a:t>мероприятия по сбору, обработке, систематизации и накоплению информации для определения экономически обоснованной кадастровой стоимости в 2019 году</a:t>
            </a:r>
            <a:endParaRPr lang="ru-RU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6" y="1534835"/>
            <a:ext cx="8821739" cy="2199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hangingPunct="0"/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3543858"/>
            <a:ext cx="4824536" cy="1416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ГБУ СО «Центр государственной кадастровой оценки» </a:t>
            </a:r>
          </a:p>
          <a:p>
            <a:pPr>
              <a:spcAft>
                <a:spcPts val="0"/>
              </a:spcAft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Топал Елена Геннадьевна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5400000">
            <a:off x="4594837" y="-1417724"/>
            <a:ext cx="34289" cy="91797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59149"/>
              </p:ext>
            </p:extLst>
          </p:nvPr>
        </p:nvGraphicFramePr>
        <p:xfrm>
          <a:off x="4788024" y="4515966"/>
          <a:ext cx="4193106" cy="473202"/>
        </p:xfrm>
        <a:graphic>
          <a:graphicData uri="http://schemas.openxmlformats.org/drawingml/2006/table">
            <a:tbl>
              <a:tblPr/>
              <a:tblGrid>
                <a:gridCol w="4193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732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Екатеринбург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марта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года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90DD1C-BAF6-4A84-B8D1-EC08D093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1480"/>
            <a:ext cx="8661648" cy="558061"/>
          </a:xfrm>
        </p:spPr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Анализ земель промышленности 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EF9DFBF2-07FB-4137-9827-073A13D27D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913748"/>
              </p:ext>
            </p:extLst>
          </p:nvPr>
        </p:nvGraphicFramePr>
        <p:xfrm>
          <a:off x="611560" y="735013"/>
          <a:ext cx="8301609" cy="4025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890">
                  <a:extLst>
                    <a:ext uri="{9D8B030D-6E8A-4147-A177-3AD203B41FA5}">
                      <a16:colId xmlns="" xmlns:a16="http://schemas.microsoft.com/office/drawing/2014/main" val="2845978921"/>
                    </a:ext>
                  </a:extLst>
                </a:gridCol>
                <a:gridCol w="2318454">
                  <a:extLst>
                    <a:ext uri="{9D8B030D-6E8A-4147-A177-3AD203B41FA5}">
                      <a16:colId xmlns="" xmlns:a16="http://schemas.microsoft.com/office/drawing/2014/main" val="4070559421"/>
                    </a:ext>
                  </a:extLst>
                </a:gridCol>
                <a:gridCol w="1945535">
                  <a:extLst>
                    <a:ext uri="{9D8B030D-6E8A-4147-A177-3AD203B41FA5}">
                      <a16:colId xmlns="" xmlns:a16="http://schemas.microsoft.com/office/drawing/2014/main" val="4000735851"/>
                    </a:ext>
                  </a:extLst>
                </a:gridCol>
                <a:gridCol w="1629865">
                  <a:extLst>
                    <a:ext uri="{9D8B030D-6E8A-4147-A177-3AD203B41FA5}">
                      <a16:colId xmlns="" xmlns:a16="http://schemas.microsoft.com/office/drawing/2014/main" val="3188586284"/>
                    </a:ext>
                  </a:extLst>
                </a:gridCol>
                <a:gridCol w="1629865">
                  <a:extLst>
                    <a:ext uri="{9D8B030D-6E8A-4147-A177-3AD203B41FA5}">
                      <a16:colId xmlns="" xmlns:a16="http://schemas.microsoft.com/office/drawing/2014/main" val="1872050307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КД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Наименование муниципального образования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Кадастровая стоимость предыдущего тура, 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Кадастровая стоимость 2012, 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Изменение, раз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77781169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Городской округ муниципальное образование "поселок Уральский"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1 829 781,65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4 245 793 806,82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2 320,38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3229767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Туринский городской округ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48 378 176,44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20 494 684 891,98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423,63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205154837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Нижнетуринский городской округ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124 507 086,09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35 813 281 801,01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287,64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146374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Волчанский</a:t>
                      </a:r>
                      <a:r>
                        <a:rPr lang="ru-RU" sz="1200" u="none" strike="noStrike" dirty="0">
                          <a:effectLst/>
                        </a:rPr>
                        <a:t> городской округ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424 966,93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108 620 135,87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255,6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10057648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Городской округ муниципальное образование город Алапаевск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16 466 751,71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3 907 010 459,44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237,27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14914505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Камышловский</a:t>
                      </a:r>
                      <a:r>
                        <a:rPr lang="ru-RU" sz="1200" u="none" strike="noStrike" dirty="0">
                          <a:effectLst/>
                        </a:rPr>
                        <a:t>  муниципальный 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207 006 542,12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43 915 084 842,66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212,14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318867091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Верхнесалдинский</a:t>
                      </a:r>
                      <a:r>
                        <a:rPr lang="ru-RU" sz="1200" u="none" strike="noStrike" dirty="0">
                          <a:effectLst/>
                        </a:rPr>
                        <a:t> городской округ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 dirty="0">
                          <a:effectLst/>
                        </a:rPr>
                        <a:t>55 546 532,54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9 957 700 692,47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179,27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32072332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Гаринский</a:t>
                      </a:r>
                      <a:r>
                        <a:rPr lang="ru-RU" sz="1200" u="none" strike="noStrike" dirty="0">
                          <a:effectLst/>
                        </a:rPr>
                        <a:t> городской округ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2 690 555,67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284 025 307,81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105,56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284390868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Городской округ Красноуральск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37 891 016,17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u="none" strike="noStrike">
                          <a:effectLst/>
                        </a:rPr>
                        <a:t>3 827 268 716,32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101,01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1" marR="8591" marT="8591" marB="0" anchor="ctr"/>
                </a:tc>
                <a:extLst>
                  <a:ext uri="{0D108BD9-81ED-4DB2-BD59-A6C34878D82A}">
                    <a16:rowId xmlns="" xmlns:a16="http://schemas.microsoft.com/office/drawing/2014/main" val="1401120266"/>
                  </a:ext>
                </a:extLst>
              </a:tr>
            </a:tbl>
          </a:graphicData>
        </a:graphic>
      </p:graphicFrame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EF08169-1610-4366-B616-BFE6BD0D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2386608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BC526C-E2D2-4A3D-BA84-780C1237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275176-FB1F-41E1-93ED-3A0962AE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112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90DD1C-BAF6-4A84-B8D1-EC08D093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1480"/>
            <a:ext cx="8661648" cy="558061"/>
          </a:xfrm>
        </p:spPr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Анализ земель промышленности 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EF08169-1610-4366-B616-BFE6BD0D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2386608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BC526C-E2D2-4A3D-BA84-780C1237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275176-FB1F-41E1-93ED-3A0962AE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D852CC90-444B-4D87-91C2-3B3FC3542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794676"/>
              </p:ext>
            </p:extLst>
          </p:nvPr>
        </p:nvGraphicFramePr>
        <p:xfrm>
          <a:off x="395536" y="735010"/>
          <a:ext cx="8568952" cy="4104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941">
                  <a:extLst>
                    <a:ext uri="{9D8B030D-6E8A-4147-A177-3AD203B41FA5}">
                      <a16:colId xmlns="" xmlns:a16="http://schemas.microsoft.com/office/drawing/2014/main" val="3900821955"/>
                    </a:ext>
                  </a:extLst>
                </a:gridCol>
                <a:gridCol w="2509427">
                  <a:extLst>
                    <a:ext uri="{9D8B030D-6E8A-4147-A177-3AD203B41FA5}">
                      <a16:colId xmlns="" xmlns:a16="http://schemas.microsoft.com/office/drawing/2014/main" val="1377231375"/>
                    </a:ext>
                  </a:extLst>
                </a:gridCol>
                <a:gridCol w="1891880">
                  <a:extLst>
                    <a:ext uri="{9D8B030D-6E8A-4147-A177-3AD203B41FA5}">
                      <a16:colId xmlns="" xmlns:a16="http://schemas.microsoft.com/office/drawing/2014/main" val="995407614"/>
                    </a:ext>
                  </a:extLst>
                </a:gridCol>
                <a:gridCol w="1682352">
                  <a:extLst>
                    <a:ext uri="{9D8B030D-6E8A-4147-A177-3AD203B41FA5}">
                      <a16:colId xmlns="" xmlns:a16="http://schemas.microsoft.com/office/drawing/2014/main" val="2242140044"/>
                    </a:ext>
                  </a:extLst>
                </a:gridCol>
                <a:gridCol w="1682352">
                  <a:extLst>
                    <a:ext uri="{9D8B030D-6E8A-4147-A177-3AD203B41FA5}">
                      <a16:colId xmlns="" xmlns:a16="http://schemas.microsoft.com/office/drawing/2014/main" val="2087229395"/>
                    </a:ext>
                  </a:extLst>
                </a:gridCol>
              </a:tblGrid>
              <a:tr h="362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КД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Кадастровая стоимость предыдущего тура, 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Кадастровая стоимость 2012, руб.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Изменение, раз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453765586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Новолялинский</a:t>
                      </a:r>
                      <a:r>
                        <a:rPr lang="ru-RU" sz="1000" u="none" strike="noStrike" dirty="0">
                          <a:effectLst/>
                        </a:rPr>
                        <a:t>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67 416 000,66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139 225 382,24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2,07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173782280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Кушвинский</a:t>
                      </a:r>
                      <a:r>
                        <a:rPr lang="ru-RU" sz="1000" u="none" strike="noStrike" dirty="0">
                          <a:effectLst/>
                        </a:rPr>
                        <a:t>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119 051 155,56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211 231 295,60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2533110639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Асбестовский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7 726 698 321,59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13 104 284 506,68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877776904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Серовский</a:t>
                      </a:r>
                      <a:r>
                        <a:rPr lang="ru-RU" sz="1000" u="none" strike="noStrike" dirty="0">
                          <a:effectLst/>
                        </a:rPr>
                        <a:t>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356 365 391,85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603 648 142,10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426376741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Невьянский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736 229 195,72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1 195 464 523,45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372723569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Артемовский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114 555 721,39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180 365 214,53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2371349648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Полевской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655 037 173,91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991 098 877,73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445346912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Заречный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2 146 016 210,41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2 984 848 618,83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064789849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Бисертский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23 402 168,41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25 276 006,76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10100812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Сухой Лог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5 602 659 002,71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5 506 681 276,27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584449904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Горноуральский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4 774 622 507,44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4 579 401 924,14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1900348987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Тугулымский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131 703 021,30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122 127 096,58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763691316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Свободный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77 598 800 267,39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19 911 861 755,81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2902384416"/>
                  </a:ext>
                </a:extLst>
              </a:tr>
              <a:tr h="24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Пышминский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336 504 072,00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70 282 838,69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3846240371"/>
                  </a:ext>
                </a:extLst>
              </a:tr>
              <a:tr h="362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66:16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Нижнесергинский  муниципальный 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3 151 497 209,04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376 961 451,09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22" marR="6822" marT="6822" marB="0" anchor="ctr"/>
                </a:tc>
                <a:extLst>
                  <a:ext uri="{0D108BD9-81ED-4DB2-BD59-A6C34878D82A}">
                    <a16:rowId xmlns="" xmlns:a16="http://schemas.microsoft.com/office/drawing/2014/main" val="155239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3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90DD1C-BAF6-4A84-B8D1-EC08D093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-20538"/>
            <a:ext cx="8661648" cy="504057"/>
          </a:xfrm>
        </p:spPr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Анализ земель промышленности 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EF08169-1610-4366-B616-BFE6BD0D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2386608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BC526C-E2D2-4A3D-BA84-780C1237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5275176-FB1F-41E1-93ED-3A0962AE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="" xmlns:a16="http://schemas.microsoft.com/office/drawing/2014/main" id="{8CCCF52F-8B7A-4304-A16F-FC59A13D1B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119534"/>
              </p:ext>
            </p:extLst>
          </p:nvPr>
        </p:nvGraphicFramePr>
        <p:xfrm>
          <a:off x="239903" y="513116"/>
          <a:ext cx="8712968" cy="4568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673">
                  <a:extLst>
                    <a:ext uri="{9D8B030D-6E8A-4147-A177-3AD203B41FA5}">
                      <a16:colId xmlns="" xmlns:a16="http://schemas.microsoft.com/office/drawing/2014/main" val="888961310"/>
                    </a:ext>
                  </a:extLst>
                </a:gridCol>
                <a:gridCol w="2547042">
                  <a:extLst>
                    <a:ext uri="{9D8B030D-6E8A-4147-A177-3AD203B41FA5}">
                      <a16:colId xmlns="" xmlns:a16="http://schemas.microsoft.com/office/drawing/2014/main" val="3610602447"/>
                    </a:ext>
                  </a:extLst>
                </a:gridCol>
                <a:gridCol w="2637534">
                  <a:extLst>
                    <a:ext uri="{9D8B030D-6E8A-4147-A177-3AD203B41FA5}">
                      <a16:colId xmlns="" xmlns:a16="http://schemas.microsoft.com/office/drawing/2014/main" val="1244437232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1111518546"/>
                    </a:ext>
                  </a:extLst>
                </a:gridCol>
                <a:gridCol w="996495">
                  <a:extLst>
                    <a:ext uri="{9D8B030D-6E8A-4147-A177-3AD203B41FA5}">
                      <a16:colId xmlns="" xmlns:a16="http://schemas.microsoft.com/office/drawing/2014/main" val="2596816665"/>
                    </a:ext>
                  </a:extLst>
                </a:gridCol>
              </a:tblGrid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КД</a:t>
                      </a:r>
                      <a:endParaRPr lang="ru-RU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Наименование муниципального образования</a:t>
                      </a:r>
                      <a:endParaRPr lang="ru-RU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Кадастровая стоимость предыдущего тура, руб.</a:t>
                      </a:r>
                      <a:endParaRPr lang="ru-RU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Кадастровая стоимость 2012, руб.</a:t>
                      </a:r>
                      <a:endParaRPr lang="ru-RU" sz="9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Изменение, раз</a:t>
                      </a:r>
                      <a:endParaRPr lang="ru-RU" sz="10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804320175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Ивдельский</a:t>
                      </a:r>
                      <a:r>
                        <a:rPr lang="ru-RU" sz="1000" u="none" strike="noStrike" dirty="0">
                          <a:effectLst/>
                        </a:rPr>
                        <a:t>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56 952 542,50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5 608 887 249,42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98,48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4276901815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66:62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Среднеуральск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17 772 624,33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1 375 177 483,05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77,38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004425133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Талицкий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162 923 960,41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10 257 022 955,65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62,96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701393740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Сысертский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824 134 562,48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13 874 678 319,41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16,84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765776228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Режевской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191 753 830,30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3 199 736 185,61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16,69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1123891470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Нижняя Салда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76 002 314,10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1 098 660 946,61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14,46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1553209719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Кировградский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35 783 390,08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375 309 588,73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10,49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578917151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Карпинск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10 381 788,84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96 664 498,18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9,31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622406279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Каменский городской округ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264 746 026,20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2 346 544 241,18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8,86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4261237853"/>
                  </a:ext>
                </a:extLst>
              </a:tr>
              <a:tr h="19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муниципальное образование Алапаевское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137 202 222,90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1 029 865 837,98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7,51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591647582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Белоярский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393 570 844,35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2 795 994 286,40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521715369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Верхняя Пышма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1 576 597 708,86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10 255 395 868,72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725084487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Шалинский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8 006 877,03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47 587 123,24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5,94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492021596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66:70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Пелым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8 271 966,00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47 861 528,09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5,79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1897354148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Первоуральск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1 056 225 406,35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5 869 864 195,77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5,56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127702269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Слободо-Туринский  муниципальный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16 798 846,66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92 183 493,92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5,49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810514194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Березовский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308 981 420,90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1 611 867 139,76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5,22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295019734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66:72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Староуткинск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16 874 445,70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86 513 810,86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5,13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1636817083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66:66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Верхнее Дуброво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235,46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1 079,52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4172211087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Ревда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132 123 526,48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587 406 459,38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2329612201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Краснотурьинск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37 028 049,51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162 781 470,59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660482470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Артинский городской округ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25 238 945,08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110 242 274,79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182117387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Байкаловский  муниципальный 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9 237 363,72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40 082 707,44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851520993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Таборинский  муниципальный  район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943 127,05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3 823 252,97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927111683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66:07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Городской округ Богданович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120 990 373,05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481 659 749,59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3,98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5" marR="2855" marT="2855" marB="0" anchor="ctr"/>
                </a:tc>
                <a:extLst>
                  <a:ext uri="{0D108BD9-81ED-4DB2-BD59-A6C34878D82A}">
                    <a16:rowId xmlns="" xmlns:a16="http://schemas.microsoft.com/office/drawing/2014/main" val="3554434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343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507" y="51470"/>
            <a:ext cx="7491661" cy="792087"/>
          </a:xfrm>
        </p:spPr>
        <p:txBody>
          <a:bodyPr/>
          <a:lstStyle/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Федеральный закон от 03.07.2016 № 237-ФЗ «О государственной кадастровой оценке»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28.02.2018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43558"/>
            <a:ext cx="8928992" cy="42484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3. Основные понятия, используемые в настоящем Федеральном законе</a:t>
            </a:r>
          </a:p>
          <a:p>
            <a:pPr algn="just"/>
            <a:endParaRPr lang="ru-RU" sz="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кадастровая стоимость - стоимость объекта недвижимости, определенная в порядке, предусмотренном настоящим Федеральным законом, в результате проведения государственной кадастровой оценки в соответствии с МУ о ГКО или в соответствии со статьей 16, 20, 21 или 22 настоящего Федерального закона.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Принципы проведения государственной кадастровой оценки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кадастровая оценка проводится на основе принципов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методологии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кадастровой стоимости,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непрерывности актуализации сведений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экономической обоснованности 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проверяемости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определения кадастровой стоимости.</a:t>
            </a:r>
          </a:p>
          <a:p>
            <a:pPr algn="just"/>
            <a:endParaRPr lang="ru-R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6. Порядок проведения государственной кадастровой оценки</a:t>
            </a:r>
          </a:p>
          <a:p>
            <a:pPr algn="just"/>
            <a:endParaRPr lang="ru-RU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Для определения кадастровой стоимости осуществляется подготовка, включающая в себя в том числе сбор и обработку информации, необходимой для определения кадастровой стоимости.</a:t>
            </a:r>
          </a:p>
          <a:p>
            <a:pPr algn="just"/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037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507" y="51470"/>
            <a:ext cx="7491661" cy="792087"/>
          </a:xfrm>
        </p:spPr>
        <p:txBody>
          <a:bodyPr/>
          <a:lstStyle/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Федеральный закон от 03.07.2016 № 237-ФЗ «О государственной кадастровой оценке»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28.02.2018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43558"/>
            <a:ext cx="8928992" cy="42484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 Полномочия бюджетных учреждений, связанные с определением кадастровой стоимости</a:t>
            </a:r>
          </a:p>
          <a:p>
            <a:pPr algn="just"/>
            <a:endParaRPr lang="ru-RU" sz="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определение кадастровой стоимости при проведении ГКО;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определение кадастровой стоимости 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учтенных объектов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недвижимости, 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 учтенных объектов недвижимости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внесения в Единый государственный реестр недвижимости сведений о них и объектов недвижимости, в отношении которых произошло изменение 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количественных и (или) качественных характеристик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между датой проведения последней государственной кадастровой оценки и датой проведения очередной государственной кадастровой оценки;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предоставление разъяснений, связанных с определением кадастровой стоимости;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рассмотрение обращений об исправлении ошибок, допущенных при определении кадастровой стоимости;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сбор, обработка, систематизация и накопление информации, необходимой для определения кадастровой стоим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ости, в том числе о данных рынка недвижимости, а также информации, использованной при проведении государственной кадастровой оценки и формируемой в результате ее проведения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1093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1470"/>
            <a:ext cx="7632848" cy="738652"/>
          </a:xfrm>
        </p:spPr>
        <p:txBody>
          <a:bodyPr/>
          <a:lstStyle/>
          <a:p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профессиональной подготовке работника ГБУ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28.02.2018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43558"/>
            <a:ext cx="8784976" cy="42484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10. Основные требования к работникам бюджетного учреждения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требования к работникам бюджетного учреждения.</a:t>
            </a:r>
          </a:p>
          <a:p>
            <a:pPr algn="just"/>
            <a:endParaRPr lang="ru-RU" sz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Минэкономразвития России от 12.04.2017 № 177 «Об утверждении Перечня областей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работники ГБУ, созданного субъектом РФ и наделенного полномочиями, связанными с определением кадастровой стоимости, привлекаемые к определению КС, должны иметь высшее образование и (или) профессиональную переподготовку…». 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35DA0708-705B-4E2B-A25D-18A92CF6D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63056"/>
              </p:ext>
            </p:extLst>
          </p:nvPr>
        </p:nvGraphicFramePr>
        <p:xfrm>
          <a:off x="683568" y="2645442"/>
          <a:ext cx="8064896" cy="217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305">
                  <a:extLst>
                    <a:ext uri="{9D8B030D-6E8A-4147-A177-3AD203B41FA5}">
                      <a16:colId xmlns="" xmlns:a16="http://schemas.microsoft.com/office/drawing/2014/main" val="1515191908"/>
                    </a:ext>
                  </a:extLst>
                </a:gridCol>
                <a:gridCol w="4098591">
                  <a:extLst>
                    <a:ext uri="{9D8B030D-6E8A-4147-A177-3AD203B41FA5}">
                      <a16:colId xmlns="" xmlns:a16="http://schemas.microsoft.com/office/drawing/2014/main" val="634802193"/>
                    </a:ext>
                  </a:extLst>
                </a:gridCol>
              </a:tblGrid>
              <a:tr h="30924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механика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Компьютерные и информационные науки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3761139"/>
                  </a:ext>
                </a:extLst>
              </a:tr>
              <a:tr h="28359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 о земле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Биологические науки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0685341"/>
                  </a:ext>
                </a:extLst>
              </a:tr>
              <a:tr h="28359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Архитектура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 и технологии строительства.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7826823"/>
                  </a:ext>
                </a:extLst>
              </a:tr>
              <a:tr h="327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вычислительная техника.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безопасность.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0802293"/>
                  </a:ext>
                </a:extLst>
              </a:tr>
              <a:tr h="48210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Прикладная геология, горное дело, нефтегазовое дело и геодезия.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Сельское, лесное и рыбное хозяйство.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3209811"/>
                  </a:ext>
                </a:extLst>
              </a:tr>
              <a:tr h="4113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и управление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283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50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1480"/>
            <a:ext cx="7437512" cy="486054"/>
          </a:xfrm>
        </p:spPr>
        <p:txBody>
          <a:bodyPr/>
          <a:lstStyle/>
          <a:p>
            <a:r>
              <a:rPr lang="ru-RU" sz="32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Декларации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8640960" cy="4248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12, 237-ФЗ. Подготовка к проведению государственной кадастровой оценки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целях сбора и обработки информации, необходимой для определения КС,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правообладатели объектов недвижимости вправе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БУ декларации о характеристиках соответствующих ОН недвижимости.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рассмотрения декларации о характеристиках ОН, в том числе ее форма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устанавливается Приказом МЭР России от 27.12.2016 № 846 «Об утверждении Порядка рассмотрения декларации о характеристиках объекта недвижимости».</a:t>
            </a:r>
          </a:p>
          <a:p>
            <a:pPr marL="324000" indent="-324000" algn="just">
              <a:spcBef>
                <a:spcPts val="600"/>
              </a:spcBef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324000" algn="just">
              <a:spcBef>
                <a:spcPts val="60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Бюджетным учреждением рассматривается декларация, поданная юридическим лицом и физическим лицом в письменном виде по форме согласно приложению N 2 к приказу.</a:t>
            </a:r>
          </a:p>
          <a:p>
            <a:pPr marL="324000" indent="-324000" algn="just">
              <a:spcBef>
                <a:spcPts val="60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может быть подана представителем заявителя. При этом к такой декларации должны быть приложены доверенность или иной подтверждающий полномочия представителя заявителя документ, удостоверенные в соответствии с законодательством Российской Федерации.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683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1480"/>
            <a:ext cx="7437512" cy="486054"/>
          </a:xfrm>
        </p:spPr>
        <p:txBody>
          <a:bodyPr/>
          <a:lstStyle/>
          <a:p>
            <a: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Правила рассмотрения Декларации </a:t>
            </a:r>
            <a:r>
              <a:rPr lang="ru-RU" sz="1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(глава </a:t>
            </a:r>
            <a:r>
              <a:rPr lang="en-US" sz="1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II № 846</a:t>
            </a:r>
            <a:r>
              <a:rPr lang="ru-RU" sz="1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ru-RU" sz="28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46795"/>
            <a:ext cx="8640960" cy="43452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рассматривается в течение 20 рабочих дней с даты регистрации.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в течение 5 рабочих дней со дня регистрации Д уведомляет собственника ОН недвижимости о поступлении Д в отношении ОН, по которому представлена Д, если лицо, подавшее Д, не является собственником ОН.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для рассмотрения Д необходимо получение сведений, которые отсутствуют в распоряжении бюджетного учреждения, срок рассмотрения такой Д может быть увеличен не более чем на 20 рабочих дней, о чем БУ обязано уведомить заявителя или представителя заявителя.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в распоряжении БУ сведений, необходимых для рассмотрения Д, БУ (ч.6,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12, 237 ФЗ):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направляет запрос о предоставлении недостающей информации об ОН, необходимой для определения кадастровой стоимости, в федеральные органы исполнительной власти и подведомственные им организации, в частности в организации, подведомственные федеральным органам исполнительной власти, осуществляющим функции по выработке государственной политики и нормативно-правовому регулированию в сфере ценообразования и сметного нормирования в сфере градостроительной деятельности, в сфере земельных отношений, государственного мониторинга земель, изучения, использования, воспроизводства и охраны природных ресурсов, органы исполнительной власти субъекта Российской Федерации и органы местного самоуправления, а также в подведомственные им организации. Обязанность предоставления имеющуюся в их распоряжении информацию по запросу БУ учреждения или уведомить об отсутствии запрошенной информации в течение 20 рабочих дней со дня получения указанного запроса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в ходе рассмотрения декларации проверяет информацию, содержащуюся в декларации, путем сопоставления указанной информации с имеющимися в распоряжении бюджетного учреждения сведениями и информацией.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88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1480"/>
            <a:ext cx="7437512" cy="486054"/>
          </a:xfrm>
        </p:spPr>
        <p:txBody>
          <a:bodyPr/>
          <a:lstStyle/>
          <a:p>
            <a: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Правила рассмотрения Декларации </a:t>
            </a:r>
            <a:r>
              <a:rPr lang="ru-RU" sz="1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(глава </a:t>
            </a:r>
            <a:r>
              <a:rPr lang="en-US" sz="1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II № 846</a:t>
            </a:r>
            <a:r>
              <a:rPr lang="ru-RU" sz="1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ru-RU" sz="28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8640960" cy="4248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бюджетным учреждением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 информации, содержащейся в декларации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имеющимися в распоряжении БУ сведениями, БУ уведомляет заявителя, представителя заявителя, а также собственника объекта недвижимости, если лицо, подавшее декларацию, не является собственником, о выявленном несоответствии с указанием источников информации, из которых получены соответствующие сведения бюджетным учреждением.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достоверность информации, содержащейся в декларации, бюджетным учреждением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подтверждена, такая информация учитывается бюджетным учреждением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достоверность информации, содержащейся в декларации, бюджетным учреждением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подтверждена, такая информация не учитывается бюджетным учреждением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из декларации учитывается, если она не опровергнута сведениями, полученными из иных источников.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рассмотрения декларации бюджетным учреждением в адрес заявителя, представителя заявителя, а также собственника объекта недвижимости,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лицо, подавшее декларацию, не является собственником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направляется уведомление об учете информации, содержащейся в декларации, или об отказе в учете такой информации с обоснованием отказа в ее учете по каждой неучтенной характеристике объекта недвижимости.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2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1480"/>
            <a:ext cx="7437512" cy="486054"/>
          </a:xfrm>
        </p:spPr>
        <p:txBody>
          <a:bodyPr/>
          <a:lstStyle/>
          <a:p>
            <a: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Декларация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8640960" cy="4248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К замечанию к промежуточным отчетным документам могут быть приложены документы, подтверждающие наличие ошибок, допущенных при определении кадастровой стоимости, а также декларация о характеристиках объекта недвижимости (ст.14, ч.7 237-ФЗ)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К обращению об исправлении технической и (или) методологической ошибок, допущенных при определении кадастровой стоимости, может быть приложена декларация о характеристиках объекта недвижимости (ст.21 ч.10 237-ФЗ)</a:t>
            </a: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предоставляется в отношении одного объекта недвижимости на русском языке, на бумажном носителе, заполняется разборчиво от руки печатными буквами шариковой ручкой с чернилами черного либо синего цвета или с использованием технических средств, или в форме электронного документа без сокращений слов, аббревиатур, исправлений, подчисток или иных помарок (</a:t>
            </a:r>
            <a:r>
              <a:rPr lang="ru-RU" sz="1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Минэкономразвития России от 27.12.2016 N 846 "Об утверждении Порядка рассмотрения декларации о характеристиках объекта недвижимости, в том числе ее формы»).</a:t>
            </a:r>
            <a:endParaRPr lang="ru-RU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02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9F2581-194A-4B2C-AEEB-FAD7D839D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455968" cy="39784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«Каждый налогоплательщик должен знать, </a:t>
            </a:r>
          </a:p>
          <a:p>
            <a:pPr marL="0" indent="0" algn="r">
              <a:buNone/>
            </a:pP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оценивается его имущество»</a:t>
            </a:r>
          </a:p>
          <a:p>
            <a:pPr algn="r"/>
            <a:endParaRPr lang="ru-RU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Ю. Витте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E718B1-A657-4D29-868C-0C1E923C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2242592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5AB85A-D0D5-4161-8104-C4F25A14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90322F1-9FBD-49A8-BD36-7C7B30F5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F533DEE3-381A-4E8C-BD78-5F63423F4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3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F5CDD6-3F78-45EE-85E0-0E628811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141480"/>
            <a:ext cx="7221488" cy="605315"/>
          </a:xfrm>
        </p:spPr>
        <p:txBody>
          <a:bodyPr/>
          <a:lstStyle/>
          <a:p>
            <a:r>
              <a:rPr lang="ru-RU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Порядок формирования и предоставления перечня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FB8D86-BE23-4323-AC49-82337F3C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843558"/>
            <a:ext cx="8373616" cy="39604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400" dirty="0"/>
              <a:t>В перечень включаются сведения ЕГРН, </a:t>
            </a:r>
            <a:r>
              <a:rPr lang="ru-RU" sz="1050" i="1" dirty="0"/>
              <a:t>актуальные по состоянию на 1 января года определения кадастровой стоимости, за исключением проведения внеочередной государственной кадастровой оценки на иную дату</a:t>
            </a:r>
            <a:r>
              <a:rPr lang="ru-RU" sz="1400" dirty="0"/>
              <a:t>. В перечень также включаются иные сведения и материалы в объеме, определенном порядком формирования и предоставления перечня (ст.13 237-ФЗ).</a:t>
            </a:r>
          </a:p>
          <a:p>
            <a:pPr marL="288000" indent="-288000" algn="just">
              <a:spcBef>
                <a:spcPts val="600"/>
              </a:spcBef>
            </a:pPr>
            <a:endParaRPr lang="ru-RU" sz="600" b="1" dirty="0"/>
          </a:p>
          <a:p>
            <a:pPr marL="288000" indent="-288000" algn="just">
              <a:spcBef>
                <a:spcPts val="600"/>
              </a:spcBef>
            </a:pPr>
            <a:r>
              <a:rPr lang="ru-RU" sz="1200" b="1" dirty="0"/>
              <a:t>В перечень не включаются сведения об объектах недвижимости, в отношении которых на дату формирования перечня отсутствует хотя бы одна из следующих характеристик (</a:t>
            </a:r>
            <a:r>
              <a:rPr lang="ru-RU" sz="1100" i="1" dirty="0"/>
              <a:t>ПРИКАЗ от 20.02.2017 г. N 74 </a:t>
            </a:r>
            <a:r>
              <a:rPr lang="ru-RU" sz="1000" i="1" dirty="0"/>
              <a:t>ОБ УТВЕРЖДЕНИИ ПОРЯДКА ФОРМИРОВАНИЯ И ПРЕДОСТАВЛЕНИЯ ПЕРЕЧНЯ ОБЪЕКТОВ НЕДВИЖИМОСТИ, ПОДЛЕЖАЩИХ ГОСУДАРСТВЕННОЙ КАДАСТРОВОЙ ОЦЕНКЕ</a:t>
            </a:r>
            <a:r>
              <a:rPr lang="ru-RU" sz="1200" b="1" dirty="0"/>
              <a:t>):</a:t>
            </a:r>
          </a:p>
          <a:p>
            <a:pPr algn="just"/>
            <a:endParaRPr lang="ru-RU" sz="700" dirty="0"/>
          </a:p>
          <a:p>
            <a:pPr marL="324000" indent="-288000" algn="just">
              <a:spcBef>
                <a:spcPts val="0"/>
              </a:spcBef>
            </a:pPr>
            <a:r>
              <a:rPr lang="ru-RU" sz="1400" dirty="0"/>
              <a:t>кадастровый номер;</a:t>
            </a:r>
          </a:p>
          <a:p>
            <a:pPr algn="just"/>
            <a:r>
              <a:rPr lang="ru-RU" sz="1400" dirty="0"/>
              <a:t>категория земель для </a:t>
            </a:r>
            <a:r>
              <a:rPr lang="ru-RU" sz="1400" dirty="0" err="1"/>
              <a:t>з.у</a:t>
            </a:r>
            <a:r>
              <a:rPr lang="ru-RU" sz="1400" dirty="0"/>
              <a:t>.;</a:t>
            </a:r>
          </a:p>
          <a:p>
            <a:pPr algn="just"/>
            <a:r>
              <a:rPr lang="ru-RU" sz="1400" dirty="0"/>
              <a:t>ВРИ, в случае если объектом недвижимости, подлежащим ГКО, является земельный участок;</a:t>
            </a:r>
          </a:p>
          <a:p>
            <a:pPr algn="just"/>
            <a:r>
              <a:rPr lang="ru-RU" sz="1400" dirty="0"/>
              <a:t>кадастровый номер здания или сооружения, в котором расположено помещение, </a:t>
            </a:r>
            <a:r>
              <a:rPr lang="ru-RU" sz="1400" dirty="0" err="1"/>
              <a:t>машино</a:t>
            </a:r>
            <a:r>
              <a:rPr lang="ru-RU" sz="1400" dirty="0"/>
              <a:t>-место, в случае если объектом недвижимости, подлежащим ГКО, является помещение, </a:t>
            </a:r>
            <a:r>
              <a:rPr lang="ru-RU" sz="1400" dirty="0" err="1"/>
              <a:t>машино</a:t>
            </a:r>
            <a:r>
              <a:rPr lang="ru-RU" sz="1400" dirty="0"/>
              <a:t>-место;</a:t>
            </a:r>
          </a:p>
          <a:p>
            <a:pPr algn="just"/>
            <a:r>
              <a:rPr lang="ru-RU" sz="1400" dirty="0"/>
              <a:t>назначение ОН, в случае если объектом недвижимости, подлежащим ГКО, является здание, сооружение, помещение, единый недвижимый комплекс;</a:t>
            </a:r>
          </a:p>
          <a:p>
            <a:pPr algn="just"/>
            <a:r>
              <a:rPr lang="ru-RU" sz="1400" dirty="0"/>
              <a:t>площадь, в случае если объектом недвижимости, подлежащим ГКО, является земельный участок, здание, помещение, </a:t>
            </a:r>
            <a:r>
              <a:rPr lang="ru-RU" sz="1400" dirty="0" err="1"/>
              <a:t>машино</a:t>
            </a:r>
            <a:r>
              <a:rPr lang="ru-RU" sz="1400" dirty="0"/>
              <a:t>-место.</a:t>
            </a:r>
          </a:p>
          <a:p>
            <a:pPr algn="just"/>
            <a:endParaRPr lang="ru-RU" sz="140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B55BD0-2A4E-4DD0-9D05-62130B2F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954560" cy="162018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31EAA9-D91C-461F-92B4-7AA01820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FF02214-4B34-4F17-8E6B-9568D495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4CBE451C-DB5A-4A76-A8AF-E80BB583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41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F5CDD6-3F78-45EE-85E0-0E628811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141480"/>
            <a:ext cx="7221488" cy="605315"/>
          </a:xfrm>
        </p:spPr>
        <p:txBody>
          <a:bodyPr/>
          <a:lstStyle/>
          <a:p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Порядок формирования и предоставления перечня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FB8D86-BE23-4323-AC49-82337F3C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9582"/>
            <a:ext cx="8712968" cy="37444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600" dirty="0"/>
              <a:t>Графическая часть перечня формируется в виде файлов в формате MIF/MID или SHP, в обязательном порядке содержащих следующие сведения и материалы:</a:t>
            </a:r>
          </a:p>
          <a:p>
            <a:pPr algn="just"/>
            <a:endParaRPr lang="ru-RU" sz="300" dirty="0"/>
          </a:p>
          <a:p>
            <a:pPr algn="just"/>
            <a:r>
              <a:rPr lang="ru-RU" sz="1500" dirty="0"/>
              <a:t>о границах кадастровых кварталов, включая сведения об учетных номерах кадастровых кварталов;</a:t>
            </a:r>
          </a:p>
          <a:p>
            <a:pPr algn="just"/>
            <a:r>
              <a:rPr lang="ru-RU" sz="1500" dirty="0"/>
              <a:t>о границах населенных пунктов;</a:t>
            </a:r>
          </a:p>
          <a:p>
            <a:pPr algn="just"/>
            <a:r>
              <a:rPr lang="ru-RU" sz="1500" dirty="0"/>
              <a:t>о границах муниципальных образований;</a:t>
            </a:r>
          </a:p>
          <a:p>
            <a:pPr algn="just"/>
            <a:r>
              <a:rPr lang="ru-RU" sz="1500" dirty="0"/>
              <a:t>о границах земельных участков, включая сведения о кадастровых номерах земельных участков;</a:t>
            </a:r>
          </a:p>
          <a:p>
            <a:pPr algn="just"/>
            <a:r>
              <a:rPr lang="ru-RU" sz="1500" dirty="0"/>
              <a:t>о контурах зданий, сооружений, объектов незавершенного строительства на земельных участках, включая сведения о кадастровых номерах зданий, сооружений, объектов незавершенного строительства;</a:t>
            </a:r>
          </a:p>
          <a:p>
            <a:pPr algn="just"/>
            <a:r>
              <a:rPr lang="ru-RU" sz="1500" dirty="0"/>
              <a:t>о границах зон с особыми условиями использования территорий, территориальных зонах, территорий объектов культурного наследия, территорий опережающего социально-экономического развития, зонах территориального развития в РФ, об игорных зонах, о лесничествах, лесопарках, об особо охраняемых природных территориях, особых экономических зонах, охотничьих угодьях;</a:t>
            </a:r>
          </a:p>
          <a:p>
            <a:pPr algn="just"/>
            <a:r>
              <a:rPr lang="ru-RU" sz="1500" dirty="0"/>
              <a:t>о береговых линиях (границах водных объектов).</a:t>
            </a:r>
          </a:p>
          <a:p>
            <a:pPr algn="just"/>
            <a:endParaRPr lang="ru-RU" sz="140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B55BD0-2A4E-4DD0-9D05-62130B2F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954560" cy="162018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31EAA9-D91C-461F-92B4-7AA01820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FF02214-4B34-4F17-8E6B-9568D495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4CBE451C-DB5A-4A76-A8AF-E80BB583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889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F5CDD6-3F78-45EE-85E0-0E628811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507" y="141480"/>
            <a:ext cx="7542981" cy="695325"/>
          </a:xfrm>
        </p:spPr>
        <p:txBody>
          <a:bodyPr/>
          <a:lstStyle/>
          <a:p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Промежуточные отчетные документы </a:t>
            </a:r>
            <a:r>
              <a:rPr lang="ru-RU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(ст.14 237-ФЗ)</a:t>
            </a:r>
            <a:endParaRPr lang="ru-RU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FB8D86-BE23-4323-AC49-82337F3C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9582"/>
            <a:ext cx="8712968" cy="37444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400" dirty="0"/>
              <a:t>орган регистрации прав размещает в фонде данных ГКО сведения и материалы, содержащиеся в промежуточных отчетных документах, в объеме, предусмотренном порядком ведения фонда данных ГКО на официальном сайте бюджетного учреждения в информационно-телекоммуникационной сети "Интернет" на 60 дней для представления </a:t>
            </a:r>
            <a:r>
              <a:rPr lang="ru-RU" sz="1400" u="sng" dirty="0"/>
              <a:t>замечаний</a:t>
            </a:r>
            <a:r>
              <a:rPr lang="ru-RU" sz="1400" dirty="0"/>
              <a:t>.</a:t>
            </a:r>
          </a:p>
          <a:p>
            <a:pPr algn="just"/>
            <a:endParaRPr lang="ru-RU" sz="800" dirty="0"/>
          </a:p>
          <a:p>
            <a:pPr algn="just"/>
            <a:r>
              <a:rPr lang="ru-RU" sz="1200" dirty="0"/>
              <a:t>Замечания к промежуточным отчетным документам представляются в течение 50 дней со дня размещения сведений и материалов. Замечания к промежуточным отчетным документам могут быть представлены </a:t>
            </a:r>
            <a:r>
              <a:rPr lang="ru-RU" sz="1200" u="sng" dirty="0"/>
              <a:t>любыми заинтересованными лицами</a:t>
            </a:r>
            <a:r>
              <a:rPr lang="ru-RU" sz="1200" dirty="0"/>
              <a:t>. Замечания к промежуточным отчетным документам могут быть представлены в БУ или МФЦ предоставления государственных и муниципальных услуг лично, почтовым отправлением или с использованием информационно-телекоммуникационных сетей общего пользования, в том числе сети "Интернет", включая портал государственных и муниципальных услуг. </a:t>
            </a:r>
          </a:p>
          <a:p>
            <a:pPr algn="just"/>
            <a:endParaRPr lang="ru-RU" sz="800" dirty="0"/>
          </a:p>
          <a:p>
            <a:pPr algn="just"/>
            <a:r>
              <a:rPr lang="ru-RU" sz="1200" dirty="0"/>
              <a:t>К замечанию к промежуточным отчетным документам могут быть приложены документы, подтверждающие наличие ошибок, допущенных при определении кадастровой стоимости, а также </a:t>
            </a:r>
            <a:r>
              <a:rPr lang="ru-RU" sz="1200" u="sng" dirty="0"/>
              <a:t>декларация</a:t>
            </a:r>
            <a:r>
              <a:rPr lang="ru-RU" sz="1200" dirty="0"/>
              <a:t> о характеристиках объекта недвижимости.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По итогам рассмотрения замечания к промежуточным отчетным документам БУ учреждением осуществляется пересчет кадастровой стоимости ОН, в отношении которых не было представлено замечание, если БУ выявлена необходимость такого пересчета.</a:t>
            </a:r>
          </a:p>
          <a:p>
            <a:pPr algn="just"/>
            <a:endParaRPr lang="ru-RU" sz="140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B55BD0-2A4E-4DD0-9D05-62130B2F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954560" cy="162018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31EAA9-D91C-461F-92B4-7AA01820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FF02214-4B34-4F17-8E6B-9568D495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4CBE451C-DB5A-4A76-A8AF-E80BB583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792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F5CDD6-3F78-45EE-85E0-0E628811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507" y="102392"/>
            <a:ext cx="7542981" cy="695325"/>
          </a:xfrm>
        </p:spPr>
        <p:txBody>
          <a:bodyPr/>
          <a:lstStyle/>
          <a:p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Предоставление разъяснений, связанных с определением кадастровой стоимости </a:t>
            </a:r>
            <a:r>
              <a:rPr lang="ru-RU" sz="11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(Статья 20).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FB8D86-BE23-4323-AC49-82337F3C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915566"/>
            <a:ext cx="8682336" cy="39244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88000" indent="-288000" algn="just"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предоставляет разъяснения, связанные с определением кадастровой стоимости, на основании обращения о предоставлении разъяснений, связанных с определением кадастровой стоимости.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 получения информации, не имеющейся в распоряжении БУ, направляется запрос о предоставлении дополнительной информации в федеральные органы исполнительной власти и подведомственные им организации, органы исполнительной власти субъекта РФ и органы местного самоуправления, а также в подведомственные им организации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экономического развития РФ от 30 июня 2017 г. N 317 "Об утверждении Порядка рассмотрения обращений о предоставлении разъяснений, связанных с определением кадастровой стоимости, в том числе формы предоставления таких разъяснений»).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предоставляет разъяснения в течение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дней со дня поступления в БУ обращения о предоставлении разъяснений.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в ходе рассмотрения обращения о предоставлении разъяснений единичной и (или) системной технической или методологической ошибок, такие ошибки подлежат исправлению по решению БУ.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по итогам рассмотрения обращения о предоставлении разъяснений БУ принимается решение об исправлении ошибок, допущенных при определении КС, то БУ направляет заявителю уведомление о принятом решении с приложением его копии, уведомление об исправлении ошибок с указанием даты их исправления и сведений о КС, полученной по итогам исправления ошибок.</a:t>
            </a:r>
          </a:p>
          <a:p>
            <a:pPr algn="just"/>
            <a:endParaRPr lang="ru-RU" sz="140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B55BD0-2A4E-4DD0-9D05-62130B2F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3528" y="4840002"/>
            <a:ext cx="2088232" cy="252028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31EAA9-D91C-461F-92B4-7AA01820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FF02214-4B34-4F17-8E6B-9568D495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4CBE451C-DB5A-4A76-A8AF-E80BB583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168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507" y="141480"/>
            <a:ext cx="7491661" cy="648642"/>
          </a:xfrm>
        </p:spPr>
        <p:txBody>
          <a:bodyPr/>
          <a:lstStyle/>
          <a:p>
            <a:r>
              <a:rPr lang="ru-RU" sz="1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Рассмотрение обращений об исправлении ошибок, допущенных при определении кадастровой стоимости (ст.21 237-ФЗ) </a:t>
            </a:r>
            <a: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sz="28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8640960" cy="4248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Ошибками, допущенными при определении кадастровой стоимости, являются: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единичная техническая ошибка (описка, опечатка, арифметическая ошибка или иная подобная ошибка), допущенная при определении кадастровой стоимости одного объекта недвижимости и повлиявшая на величину его кадастровой стоимости;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системная техническая ошибка (описка, опечатка, арифметическая ошибка или иная подобная ошибка), допущенная при определении кадастровой стоимости нескольких объектов недвижимости и повлиявшая на величину их кадастровой стоимости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единичная методологическая ошибка (несоответствие определения кадастровой стоимости положениям методических указаний о государственной кадастровой оценке), допущенная при определении кадастровой стоимости одного объекта недвижимости и повлиявшая на величину его кадастровой стоимости;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системная методологическая ошибка (несоответствие определения кадастровой стоимости положениям методических указаний о государственной кадастровой оценке), допущенная при определении кадастровой стоимости нескольких объектов недвижимости и повлиявшая на величину их кадастровой стоимости.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517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507" y="141480"/>
            <a:ext cx="7491661" cy="648642"/>
          </a:xfrm>
        </p:spPr>
        <p:txBody>
          <a:bodyPr/>
          <a:lstStyle/>
          <a:p>
            <a:r>
              <a:rPr lang="ru-RU" sz="1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Рассмотрение обращений об исправлении ошибок, допущенных при определении кадастровой стоимости (ст.21 237-ФЗ) </a:t>
            </a:r>
            <a: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sz="28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8640960" cy="4248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обращением об исправлении технических и (или) методологических ошибок, допущенных при определении КС вправе обратиться юридические лица и физические лица, если результаты ее определения затрагивают права или обязанности этих лиц, а также органы государственной власти и органы местного самоуправления.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об исправлении единичных технических и (или) единичных методологических ошибок, допущенных при определении КС, могут быть поданы в БУ после дня принятия акта об утверждении результатов определения КС до дня принятия акта об утверждении результатов определения кадастровой стоимости, полученной в результате проведения очередной государственной КС, либо до дня включения в ЕГРН кадастровой стоимости, определенной по итогам оспаривания кадастровой стоимости.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об исправлении технических и (или) методологических ошибок, допущенных при определении кадастровой стоимости, подаются в БУ или МФЦ лично, почтовым отправлением или с использованием информационно-телекоммуникационных сетей общего пользования, в том числе сети "Интернет", включая портал государственных и муниципальных услуг.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обращению об исправлении технической и (или) методологической ошибок, допущенных при определении кадастровой стоимости, прилагаются документы, подтверждающие наличие технической и (или) методологической ошибок, допущенных при определении кадастровой стоимости.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обращению об исправлении технической и (или) методологической ошибок, допущенных при определении кадастровой стоимости, может быть приложена декларация о характеристиках объекта недвижимости.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250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507" y="141480"/>
            <a:ext cx="7491661" cy="648642"/>
          </a:xfrm>
        </p:spPr>
        <p:txBody>
          <a:bodyPr/>
          <a:lstStyle/>
          <a:p>
            <a:r>
              <a:rPr lang="ru-RU" sz="1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Рассмотрение обращений об исправлении ошибок, допущенных при определении кадастровой стоимости (ст.21 237-ФЗ) </a:t>
            </a:r>
            <a: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28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sz="28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46795"/>
            <a:ext cx="8928992" cy="43452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 получения информации, не имеющейся в распоряжении БУ, для рассмотрения обращения об исправлении технической / методологической ошибок, срок рассмотрения такого обращения может быть увеличен на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дней, о чем БУ обязано уведомить лицо, направившее указанное обращение.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осуществляет исправление технической / методологической ошибок, допущенных при определении кадастровой стоимости, в течение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дней со дня поступления обращения об исправлении ошибок.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КС, полученные по итогам исправления технической / методологической ошибок, допущенных при определении КС, в течение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рабочих дней со дня исправления таких ошибок передаются БУ в уполномоченный орган субъекта РФ для внесения изменений в акт об утверждении результатов определения КС, если такая КС определена в результате проведения ГКО, или в орган регистрации прав для внесения в ЕГРН, если такая КС определена для вновь учтенных ОН или ранее учтенных объектов 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направления БУ запроса о представлении информации, необходимой для рассмотрения обращения об исправлении технической / методологической ошибок, допущенных при определении КС, в федеральные органы исполнительной власти и подведомственные им организации, подведомственные федеральным органам исполнительной власти, осуществляющим функции по выработке государственной политики и НПР в сфере ценообразования и сметного нормирования в сфере градостроительной деятельности, в сфере земельных отношений, государственного мониторинга земель, изучения, использования, воспроизводства и охраны природных ресурсов, органы исполнительной власти субъекта РФ и органы местного самоуправления, а также в подведомственные им организации указанные органы и организации обязаны предоставить имеющуюся в их распоряжении информацию или уведомить об отсутствии запрошенной информации в течение 5 рабочих дней со дня получения указанного запроса.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бюджетного учреждения, принятое по итогам рассмотрения обращения об исправлении технической и (или) методологической ошибок, допущенных при определении кадастровой стоимости, может быть оспорено в суде.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оспаривания решения бюджетного учреждения, осуществляется пересчет кадастровой стоимости.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397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F5CDD6-3F78-45EE-85E0-0E628811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507" y="102392"/>
            <a:ext cx="7542981" cy="695325"/>
          </a:xfrm>
        </p:spPr>
        <p:txBody>
          <a:bodyPr/>
          <a:lstStyle/>
          <a:p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Рассмотрение споров о результатах определения кадастровой стоимости </a:t>
            </a:r>
            <a:r>
              <a:rPr lang="ru-RU" sz="11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(Статья 22).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FB8D86-BE23-4323-AC49-82337F3C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32" y="915566"/>
            <a:ext cx="8682336" cy="39244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88000" indent="-288000" algn="just">
              <a:spcAft>
                <a:spcPts val="60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определения КС могут быть оспорены юридическими лицами и физическими лицами, если результаты определения КС затрагивают права или обязанности этих лиц, а также органами государственной власти и органами местного самоуправления в отношении ОН, находящихся в государственной или муниципальной собственности, в комиссии в случае ее создания в субъекте Российской Федерации или в суде. Для обращения в суд предварительное обращение в комиссию не является обязательным.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создаются уполномоченным органом субъекта РФ на территории соответствующего субъекта РФ.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определения КС могут быть оспорены в комиссии или в суде на основании установления в отношении ОН его рыночной стоимости, определенной на дату, по состоянию на которую определена его кадастровая стоимость.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комиссии входят один представитель уполномоченного органа субъекта РФ, один представитель органа регистрации прав и один представитель уполномоченного по защите прав предпринимателей в субъекте РФ. В состав комиссии могут входить представители иных федеральных органов исполнительной власти, органов исполнительной власти субъекта РФ, совета МО субъекта РФ, предпринимательского сообщества, СРОО, уполномоченного по правам человека в субъекте РФ. При этом лица, замещающие государственные должности Российской Федерации, государственные должности субъектов Российской Федерации, должности государственной и муниципальной службы, должны составлять не более 50% членов состава комиссии. В состав комиссии должно быть включено не менее пяти членов.</a:t>
            </a:r>
          </a:p>
          <a:p>
            <a:pPr algn="just"/>
            <a:endParaRPr lang="ru-RU" sz="140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B55BD0-2A4E-4DD0-9D05-62130B2F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3528" y="4840002"/>
            <a:ext cx="2088232" cy="252028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31EAA9-D91C-461F-92B4-7AA01820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FF02214-4B34-4F17-8E6B-9568D495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4CBE451C-DB5A-4A76-A8AF-E80BB583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048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F5CDD6-3F78-45EE-85E0-0E628811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507" y="102392"/>
            <a:ext cx="7542981" cy="695325"/>
          </a:xfrm>
        </p:spPr>
        <p:txBody>
          <a:bodyPr/>
          <a:lstStyle/>
          <a:p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Рассмотрение споров о результатах определения кадастровой стоимости </a:t>
            </a:r>
            <a:r>
              <a:rPr lang="ru-RU" sz="11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(Статья 22).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FB8D86-BE23-4323-AC49-82337F3C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15566"/>
            <a:ext cx="8517632" cy="37444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88000" indent="-288000" algn="just"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осуществившие определение кадастровой и рыночной стоимости, представляют пояснения для их рассмотрения на заседании комиссии, а также приглашаются для участия в заседании комиссии.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рассмотрения комиссией заявления об оспаривании не может превышать тридцать дней со дня его поступления.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принятия комиссией решения об отклонении заявления об оспаривании в таком решении должно быть указано обоснование такого решения.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комиссии принимаются простым большинством голосов.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комиссии может быть оспорено в суде.</a:t>
            </a:r>
          </a:p>
          <a:p>
            <a:pPr marL="288000" indent="-288000" algn="just"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оспаривания результатов определения кадастровой стоимости в суде по основаниям для их пересмотра, решение комиссии не является предметом рассмотрения при рассмотрении требований заявителя.</a:t>
            </a:r>
          </a:p>
          <a:p>
            <a:pPr algn="just"/>
            <a:endParaRPr lang="ru-RU" sz="140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B55BD0-2A4E-4DD0-9D05-62130B2F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3528" y="4840002"/>
            <a:ext cx="2088232" cy="252028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31EAA9-D91C-461F-92B4-7AA01820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FF02214-4B34-4F17-8E6B-9568D495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4CBE451C-DB5A-4A76-A8AF-E80BB583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99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506" y="195486"/>
            <a:ext cx="7491661" cy="504055"/>
          </a:xfrm>
          <a:ln>
            <a:noFill/>
          </a:ln>
        </p:spPr>
        <p:txBody>
          <a:bodyPr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Основная задача ГБУ СО на 2018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7574"/>
            <a:ext cx="8455968" cy="3690410"/>
          </a:xfrm>
          <a:ln>
            <a:solidFill>
              <a:srgbClr val="FF0000"/>
            </a:solidFill>
          </a:ln>
        </p:spPr>
        <p:txBody>
          <a:bodyPr/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сбор, обработка, систематизация и накопление информации, необходимой для определения кадастровой стоимости, в том числе о данных рынка недвижимости, а также информации, использованной при проведении государственной кадастровой оценки и формируемой в результате ее проведения (ст.7 п.5 237-ФЗ)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 информации осуществляется в отношении Перечня объектов, сформированных и предоставленных ГБУ в порядке, установленном федеральным органом, осуществляющим функции по нормативно-правовому регулированию в сфере государственной КО.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4803998"/>
            <a:ext cx="7272808" cy="28803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2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1480"/>
            <a:ext cx="7437512" cy="918102"/>
          </a:xfrm>
        </p:spPr>
        <p:txBody>
          <a:bodyPr/>
          <a:lstStyle/>
          <a:p>
            <a:r>
              <a:rPr lang="ru-RU" sz="20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Регламенты и нормативно-правовые акты, регулирующие проведение государственной кадастровой оценки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35696" y="4840002"/>
            <a:ext cx="5256584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43558"/>
            <a:ext cx="8640960" cy="4248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03.07.2016 № 237-ФЗ «О государственной кадастровой оценке»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от 29.07.2017).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04.05.2017 № 523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об осуществлении федерального государственного надзора за проведением государственной кадастровой оценки (КО)».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МЭР России от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12.05.2017 № 226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указаний о государственной кадастровой оценке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Приказ МЭР России от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27.12.2016 № 846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рассмотрения декларации о характеристиках объекта недвижимости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Минэкономразвития России от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09.06.2017 № 284 «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отчету об итогах государственной кадастровой оценки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Приказ МЭР России от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30.06.2017 № 317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рассмотрения обращений о предоставлении разъяснений, связанных с определением кадастровой стоимости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формы предоставления».</a:t>
            </a:r>
          </a:p>
          <a:p>
            <a:pPr algn="just"/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16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370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2392"/>
            <a:ext cx="7437512" cy="741166"/>
          </a:xfrm>
        </p:spPr>
        <p:txBody>
          <a:bodyPr/>
          <a:lstStyle/>
          <a:p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Ценообразующие факторы </a:t>
            </a:r>
            <a:b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Приказ МЭР России от 12.05.2017 N 226</a:t>
            </a:r>
            <a:b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4815247"/>
            <a:ext cx="1475656" cy="225861"/>
          </a:xfrm>
        </p:spPr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484C7E7A-147E-47A9-B747-BE3DDBDCE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325676"/>
              </p:ext>
            </p:extLst>
          </p:nvPr>
        </p:nvGraphicFramePr>
        <p:xfrm>
          <a:off x="107504" y="843558"/>
          <a:ext cx="8805664" cy="3969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781">
                  <a:extLst>
                    <a:ext uri="{9D8B030D-6E8A-4147-A177-3AD203B41FA5}">
                      <a16:colId xmlns="" xmlns:a16="http://schemas.microsoft.com/office/drawing/2014/main" val="2865237313"/>
                    </a:ext>
                  </a:extLst>
                </a:gridCol>
                <a:gridCol w="3493660">
                  <a:extLst>
                    <a:ext uri="{9D8B030D-6E8A-4147-A177-3AD203B41FA5}">
                      <a16:colId xmlns="" xmlns:a16="http://schemas.microsoft.com/office/drawing/2014/main" val="11383302"/>
                    </a:ext>
                  </a:extLst>
                </a:gridCol>
                <a:gridCol w="4505223">
                  <a:extLst>
                    <a:ext uri="{9D8B030D-6E8A-4147-A177-3AD203B41FA5}">
                      <a16:colId xmlns="" xmlns:a16="http://schemas.microsoft.com/office/drawing/2014/main" val="310460494"/>
                    </a:ext>
                  </a:extLst>
                </a:gridCol>
              </a:tblGrid>
              <a:tr h="347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№ фактора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сведения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идентификатор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extLst>
                  <a:ext uri="{0D108BD9-81ED-4DB2-BD59-A6C34878D82A}">
                    <a16:rowId xmlns="" xmlns:a16="http://schemas.microsoft.com/office/drawing/2014/main" val="2027818355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разрешенного использования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здания, сооружения, помещения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2825989114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3926849422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использование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2572972215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Площадь, иная характеристика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3548178649"/>
                  </a:ext>
                </a:extLst>
              </a:tr>
              <a:tr h="347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Плотность застройки земельного участка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площади застройки всех ОКС к площади земельного участка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3444681427"/>
                  </a:ext>
                </a:extLst>
              </a:tr>
              <a:tr h="290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Плотность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застроенности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земельного участка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общей площади всех ОКС к площади земельного участка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3820079196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надземных этажей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1940812696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подземных этажей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557134038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Этажность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3383266809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Этаж расположения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Указывается для помещений,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-мест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2073065945"/>
                  </a:ext>
                </a:extLst>
              </a:tr>
              <a:tr h="257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 основных несущих конструкций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251853456"/>
                  </a:ext>
                </a:extLst>
              </a:tr>
              <a:tr h="517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ввода объекта в эксплуатацию или завершения строительства (для ОНС - год получения разрешения на строительство)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165877592"/>
                  </a:ext>
                </a:extLst>
              </a:tr>
              <a:tr h="252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 капитального ремонта (реконструкции)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2129463348"/>
                  </a:ext>
                </a:extLst>
              </a:tr>
              <a:tr h="200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установления состояния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453" marR="13453" marT="22132" marB="22132"/>
                </a:tc>
                <a:extLst>
                  <a:ext uri="{0D108BD9-81ED-4DB2-BD59-A6C34878D82A}">
                    <a16:rowId xmlns="" xmlns:a16="http://schemas.microsoft.com/office/drawing/2014/main" val="1084639399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470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2392"/>
            <a:ext cx="7437512" cy="597150"/>
          </a:xfrm>
        </p:spPr>
        <p:txBody>
          <a:bodyPr/>
          <a:lstStyle/>
          <a:p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Ценообразующие факторы </a:t>
            </a: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Приказ МЭР России от 12.05.2017 N 226</a:t>
            </a:r>
            <a:b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4815247"/>
            <a:ext cx="1475656" cy="225861"/>
          </a:xfrm>
        </p:spPr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="" xmlns:a16="http://schemas.microsoft.com/office/drawing/2014/main" id="{87DDA728-1A70-475F-9F9C-7B0651F65A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802153"/>
              </p:ext>
            </p:extLst>
          </p:nvPr>
        </p:nvGraphicFramePr>
        <p:xfrm>
          <a:off x="107504" y="771550"/>
          <a:ext cx="8928991" cy="8649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434">
                  <a:extLst>
                    <a:ext uri="{9D8B030D-6E8A-4147-A177-3AD203B41FA5}">
                      <a16:colId xmlns="" xmlns:a16="http://schemas.microsoft.com/office/drawing/2014/main" val="3978434484"/>
                    </a:ext>
                  </a:extLst>
                </a:gridCol>
                <a:gridCol w="2984966">
                  <a:extLst>
                    <a:ext uri="{9D8B030D-6E8A-4147-A177-3AD203B41FA5}">
                      <a16:colId xmlns="" xmlns:a16="http://schemas.microsoft.com/office/drawing/2014/main" val="988453737"/>
                    </a:ext>
                  </a:extLst>
                </a:gridCol>
                <a:gridCol w="5328591">
                  <a:extLst>
                    <a:ext uri="{9D8B030D-6E8A-4147-A177-3AD203B41FA5}">
                      <a16:colId xmlns="" xmlns:a16="http://schemas.microsoft.com/office/drawing/2014/main" val="583731198"/>
                    </a:ext>
                  </a:extLst>
                </a:gridCol>
              </a:tblGrid>
              <a:tr h="2569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Капитальность объекта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Указывается одна из 5 групп: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 - капитальный или особо капитальный объект с повышенным запасом надежности, прочности, долговечности (гидроэлектростанции, крупные производственные здания, крупные общественные, в том числе, административные и торговые комплексы, высотные объекты);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II - капитальный объект, выполненный из каменных (кирпичных, бетонных) материалов. Многоэтажные жилые здания, большая часть общественных и производственных зданий;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III - объект, выполненный из облегченных каменных материалов и (или) специально обработанной древесины (клееный брус);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IV - объект, выполненный из легких каменных блоков и (или) древесины, включая рубленные </a:t>
                      </a:r>
                      <a:r>
                        <a:rPr lang="ru-RU" sz="1100" dirty="0" err="1">
                          <a:effectLst/>
                        </a:rPr>
                        <a:t>брусовые</a:t>
                      </a:r>
                      <a:r>
                        <a:rPr lang="ru-RU" sz="1100" dirty="0">
                          <a:effectLst/>
                        </a:rPr>
                        <a:t> и утепленные каркасно-щитовые дома;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V - легкие дощатые, каркасно-обшивные объекты (дачные домики, бани, гаражи);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прочие объекты - временные объекты строительства (беседки, бытовки, сараи, навесы)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190164499"/>
                  </a:ext>
                </a:extLst>
              </a:tr>
              <a:tr h="43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Планировка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Указывается один из 4 видов: </a:t>
                      </a:r>
                      <a:r>
                        <a:rPr lang="ru-RU" sz="1100" dirty="0">
                          <a:effectLst/>
                        </a:rPr>
                        <a:t>анфиладная (проходные комнаты); коридорная;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зальная; иная (с обязательным указанием вида)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3481649533"/>
                  </a:ext>
                </a:extLst>
              </a:tr>
              <a:tr h="163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обременений (ограничений) ОКС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2615849961"/>
                  </a:ext>
                </a:extLst>
              </a:tr>
              <a:tr h="1163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Расположение земельного участка относительно автомобильных дорог, </a:t>
                      </a:r>
                      <a:r>
                        <a:rPr lang="ru-RU" sz="1100" dirty="0">
                          <a:effectLst/>
                        </a:rPr>
                        <a:t>их тип (федеральная, региональная и межмуниципальная, местного значения, частная автомобильная дорога), их наименование, тип покрытия (асфальт, бетон и прочее)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1487477239"/>
                  </a:ext>
                </a:extLst>
              </a:tr>
              <a:tr h="236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Линия застройки ОКС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571877436"/>
                  </a:ext>
                </a:extLst>
              </a:tr>
              <a:tr h="1205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Расположение земельного участка относительно ближайшего водного объекта, его наименование, тип (море, река, озеро, пруд, затопленный карьер и прочее)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Пожарные водоемы, прочие мелкие водные объекты не подлежат учету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304567879"/>
                  </a:ext>
                </a:extLst>
              </a:tr>
              <a:tr h="1218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Расположение земельного участка относительно ближайшей рекреационной зоны, ее наименование и тип (лесной массив, парковая зона, заповедная зона и прочее)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Санитарно-защитные полосы не подлежат учету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836731231"/>
                  </a:ext>
                </a:extLst>
              </a:tr>
              <a:tr h="1597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Расположение земельного участка относительно железных дорог, их тип (грузовая, пассажирская, смешенного назначения;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пригородная, транзитная;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промышленная, временная, тупиковая)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2655000822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4317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2392"/>
            <a:ext cx="7437512" cy="597150"/>
          </a:xfrm>
        </p:spPr>
        <p:txBody>
          <a:bodyPr/>
          <a:lstStyle/>
          <a:p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Ценообразующие факторы </a:t>
            </a: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Приказ МЭР России от 12.05.2017 N 226</a:t>
            </a:r>
            <a:b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4815247"/>
            <a:ext cx="1475656" cy="225861"/>
          </a:xfrm>
        </p:spPr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="" xmlns:a16="http://schemas.microsoft.com/office/drawing/2014/main" id="{87DDA728-1A70-475F-9F9C-7B0651F65A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265853"/>
              </p:ext>
            </p:extLst>
          </p:nvPr>
        </p:nvGraphicFramePr>
        <p:xfrm>
          <a:off x="107504" y="843559"/>
          <a:ext cx="8928991" cy="3727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434">
                  <a:extLst>
                    <a:ext uri="{9D8B030D-6E8A-4147-A177-3AD203B41FA5}">
                      <a16:colId xmlns="" xmlns:a16="http://schemas.microsoft.com/office/drawing/2014/main" val="3978434484"/>
                    </a:ext>
                  </a:extLst>
                </a:gridCol>
                <a:gridCol w="3705046">
                  <a:extLst>
                    <a:ext uri="{9D8B030D-6E8A-4147-A177-3AD203B41FA5}">
                      <a16:colId xmlns="" xmlns:a16="http://schemas.microsoft.com/office/drawing/2014/main" val="988453737"/>
                    </a:ext>
                  </a:extLst>
                </a:gridCol>
                <a:gridCol w="4608511">
                  <a:extLst>
                    <a:ext uri="{9D8B030D-6E8A-4147-A177-3AD203B41FA5}">
                      <a16:colId xmlns="" xmlns:a16="http://schemas.microsoft.com/office/drawing/2014/main" val="583731198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Линия застройки ОКС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571877436"/>
                  </a:ext>
                </a:extLst>
              </a:tr>
              <a:tr h="8456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Расположение земельного участка относительно ближайшего водного объекта, его наименование, тип (море, река, озеро, пруд, затопленный карьер и прочее)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Пожарные водоемы, прочие мелкие водные объекты не подлежат учету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304567879"/>
                  </a:ext>
                </a:extLst>
              </a:tr>
              <a:tr h="1113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Расположение земельного участка относительно ближайшей рекреационной зоны, ее наименование и тип (лесной массив, парковая зона, заповедная зона и прочее)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Санитарно-защитные полосы не подлежат учету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836731231"/>
                  </a:ext>
                </a:extLst>
              </a:tr>
              <a:tr h="1336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Расположение земельного участка относительно железных дорог, их тип (грузовая, пассажирская, смешенного назначения;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пригородная, транзитная;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промышленная, временная, тупиковая)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97" marR="11897" marT="19572" marB="19572"/>
                </a:tc>
                <a:extLst>
                  <a:ext uri="{0D108BD9-81ED-4DB2-BD59-A6C34878D82A}">
                    <a16:rowId xmlns="" xmlns:a16="http://schemas.microsoft.com/office/drawing/2014/main" val="2655000822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34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2392"/>
            <a:ext cx="7437512" cy="597150"/>
          </a:xfrm>
        </p:spPr>
        <p:txBody>
          <a:bodyPr/>
          <a:lstStyle/>
          <a:p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Ценообразующие факторы </a:t>
            </a: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Приказ МЭР России от 12.05.2017 N 226</a:t>
            </a:r>
            <a:b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4815247"/>
            <a:ext cx="1475656" cy="225861"/>
          </a:xfrm>
        </p:spPr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5865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F9AD9FD6-30A1-4E43-A10A-7F8BA7A0D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372265"/>
              </p:ext>
            </p:extLst>
          </p:nvPr>
        </p:nvGraphicFramePr>
        <p:xfrm>
          <a:off x="395536" y="916214"/>
          <a:ext cx="8352927" cy="3909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731">
                  <a:extLst>
                    <a:ext uri="{9D8B030D-6E8A-4147-A177-3AD203B41FA5}">
                      <a16:colId xmlns="" xmlns:a16="http://schemas.microsoft.com/office/drawing/2014/main" val="3705722224"/>
                    </a:ext>
                  </a:extLst>
                </a:gridCol>
                <a:gridCol w="3600732">
                  <a:extLst>
                    <a:ext uri="{9D8B030D-6E8A-4147-A177-3AD203B41FA5}">
                      <a16:colId xmlns="" xmlns:a16="http://schemas.microsoft.com/office/drawing/2014/main" val="23751615"/>
                    </a:ext>
                  </a:extLst>
                </a:gridCol>
                <a:gridCol w="4176464">
                  <a:extLst>
                    <a:ext uri="{9D8B030D-6E8A-4147-A177-3AD203B41FA5}">
                      <a16:colId xmlns="" xmlns:a16="http://schemas.microsoft.com/office/drawing/2014/main" val="4049527113"/>
                    </a:ext>
                  </a:extLst>
                </a:gridCol>
              </a:tblGrid>
              <a:tr h="350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Сведения об инженерной инфраструктуре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extLst>
                  <a:ext uri="{0D108BD9-81ED-4DB2-BD59-A6C34878D82A}">
                    <a16:rowId xmlns="" xmlns:a16="http://schemas.microsoft.com/office/drawing/2014/main" val="1277717051"/>
                  </a:ext>
                </a:extLst>
              </a:tr>
              <a:tr h="418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Категория, проектная мощность линейного объекта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Указывается при оценке линейных объектов в соответствии с нормативно-технической документации и (или) паспортом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extLst>
                  <a:ext uri="{0D108BD9-81ED-4DB2-BD59-A6C34878D82A}">
                    <a16:rowId xmlns="" xmlns:a16="http://schemas.microsoft.com/office/drawing/2014/main" val="1854663053"/>
                  </a:ext>
                </a:extLst>
              </a:tr>
              <a:tr h="248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 линейного объекта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Подземный, наземный, надземный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extLst>
                  <a:ext uri="{0D108BD9-81ED-4DB2-BD59-A6C34878D82A}">
                    <a16:rowId xmlns="" xmlns:a16="http://schemas.microsoft.com/office/drawing/2014/main" val="107504081"/>
                  </a:ext>
                </a:extLst>
              </a:tr>
              <a:tr h="426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Расположение земельного участка относительно линий электропередач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extLst>
                  <a:ext uri="{0D108BD9-81ED-4DB2-BD59-A6C34878D82A}">
                    <a16:rowId xmlns="" xmlns:a16="http://schemas.microsoft.com/office/drawing/2014/main" val="969207213"/>
                  </a:ext>
                </a:extLst>
              </a:tr>
              <a:tr h="766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Протяженность земельных участков под линейными объектами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Протяженность земельных участков под линиями электропередач, трубопроводным транспортом, автомобильными и железными дорогами, мостами и прочими объектами. Протяженность считается по обеим продольным сторонам линейного объекта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extLst>
                  <a:ext uri="{0D108BD9-81ED-4DB2-BD59-A6C34878D82A}">
                    <a16:rowId xmlns="" xmlns:a16="http://schemas.microsoft.com/office/drawing/2014/main" val="2684883694"/>
                  </a:ext>
                </a:extLst>
              </a:tr>
              <a:tr h="47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Расположение земельного участка относительно магистральных газопроводов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extLst>
                  <a:ext uri="{0D108BD9-81ED-4DB2-BD59-A6C34878D82A}">
                    <a16:rowId xmlns="" xmlns:a16="http://schemas.microsoft.com/office/drawing/2014/main" val="2925612901"/>
                  </a:ext>
                </a:extLst>
              </a:tr>
              <a:tr h="800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Описание коммуникаций (электроснабжение, газоснабжение, водоснабжение, теплоснабжение, канализация), в том числе их удаленность от земельного участка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153" marR="24153" marT="39736" marB="39736"/>
                </a:tc>
                <a:extLst>
                  <a:ext uri="{0D108BD9-81ED-4DB2-BD59-A6C34878D82A}">
                    <a16:rowId xmlns="" xmlns:a16="http://schemas.microsoft.com/office/drawing/2014/main" val="2145459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7654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02392"/>
            <a:ext cx="7149480" cy="535859"/>
          </a:xfrm>
        </p:spPr>
        <p:txBody>
          <a:bodyPr/>
          <a:lstStyle/>
          <a:p>
            <a:pPr algn="r"/>
            <a:r>
              <a:rPr lang="ru-RU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Ценообразующие факторы </a:t>
            </a:r>
            <a: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4815247"/>
            <a:ext cx="1475656" cy="225861"/>
          </a:xfrm>
        </p:spPr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02" y="1"/>
            <a:ext cx="1475656" cy="6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Объект 8">
            <a:extLst>
              <a:ext uri="{FF2B5EF4-FFF2-40B4-BE49-F238E27FC236}">
                <a16:creationId xmlns="" xmlns:a16="http://schemas.microsoft.com/office/drawing/2014/main" id="{9EEB05C3-D86A-4EF6-85F3-DDD242690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690229"/>
              </p:ext>
            </p:extLst>
          </p:nvPr>
        </p:nvGraphicFramePr>
        <p:xfrm>
          <a:off x="159502" y="638251"/>
          <a:ext cx="8753667" cy="4428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497">
                  <a:extLst>
                    <a:ext uri="{9D8B030D-6E8A-4147-A177-3AD203B41FA5}">
                      <a16:colId xmlns="" xmlns:a16="http://schemas.microsoft.com/office/drawing/2014/main" val="2892187151"/>
                    </a:ext>
                  </a:extLst>
                </a:gridCol>
                <a:gridCol w="3650722">
                  <a:extLst>
                    <a:ext uri="{9D8B030D-6E8A-4147-A177-3AD203B41FA5}">
                      <a16:colId xmlns="" xmlns:a16="http://schemas.microsoft.com/office/drawing/2014/main" val="2376073651"/>
                    </a:ext>
                  </a:extLst>
                </a:gridCol>
                <a:gridCol w="4673448">
                  <a:extLst>
                    <a:ext uri="{9D8B030D-6E8A-4147-A177-3AD203B41FA5}">
                      <a16:colId xmlns="" xmlns:a16="http://schemas.microsoft.com/office/drawing/2014/main" val="2874675005"/>
                    </a:ext>
                  </a:extLst>
                </a:gridCol>
              </a:tblGrid>
              <a:tr h="416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 цен потребительской корзины по муниципальным районам (городским округам)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3214415668"/>
                  </a:ext>
                </a:extLst>
              </a:tr>
              <a:tr h="416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Товарооборот на 1 человека по муниципальным районам (городским округам)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1940742531"/>
                  </a:ext>
                </a:extLst>
              </a:tr>
              <a:tr h="232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в сельском населенном пункте магазина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либо отсутствие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126889849"/>
                  </a:ext>
                </a:extLst>
              </a:tr>
              <a:tr h="232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в СНП общеобразовательной школы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либо отсутствие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3110739698"/>
                  </a:ext>
                </a:extLst>
              </a:tr>
              <a:tr h="416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Расстояние до земельных участков зоны разработки полезных ископаемых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Указывается расстояние от границ земельных участков до границы участка разработки полезных ископаемых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3144488954"/>
                  </a:ext>
                </a:extLst>
              </a:tr>
              <a:tr h="416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Зоны особого режима использования в границах земельных участков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Указывается расстояние от границ земельных участков до границ свалок, объектов Минобороны России (военных полигонов), кладбищ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1631746759"/>
                  </a:ext>
                </a:extLst>
              </a:tr>
              <a:tr h="416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Принадлежность земельного участка к организованной промышленной зоне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Указывается расстояние от границ земельных участков до границы ближайшей организованной промышленной зоны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2868056478"/>
                  </a:ext>
                </a:extLst>
              </a:tr>
              <a:tr h="600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и расстояние от объекта до локального (локальных) центра (центров), положительно влияющего (влияющих) на стоимость ОН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положительно влияющим факторам могут быть отнесены места, не связанные напрямую с вышеперечисленными факторами, но положительно влияющие на стоимость объектов недвижимости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1875155776"/>
                  </a:ext>
                </a:extLst>
              </a:tr>
              <a:tr h="1160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и расстояние от объекта до локального(-ых) центра(-</a:t>
                      </a:r>
                      <a:r>
                        <a:rPr lang="ru-RU" sz="1200" dirty="0" err="1">
                          <a:effectLst/>
                        </a:rPr>
                        <a:t>ов</a:t>
                      </a:r>
                      <a:r>
                        <a:rPr lang="ru-RU" sz="1200" dirty="0">
                          <a:effectLst/>
                        </a:rPr>
                        <a:t>), отрицательно влияющего(-их) на стоимость объектов недвижимости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отрицательно влияющим факторам могут быть отнесены места, не связанные напрямую с вышеперечисленными факторами, но отрицательно влияющие на стоимость объектов недвижимости, в том числе наличие неорганизованных (хаотичных) свалок, заболоченность или экологическое загрязнение территории и прочее. В случае наличия нескольких факторов информация по каждому фактору указывается индивидуально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625" marR="15625" marT="25705" marB="25705"/>
                </a:tc>
                <a:extLst>
                  <a:ext uri="{0D108BD9-81ED-4DB2-BD59-A6C34878D82A}">
                    <a16:rowId xmlns="" xmlns:a16="http://schemas.microsoft.com/office/drawing/2014/main" val="3696963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068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2392"/>
            <a:ext cx="7437512" cy="741166"/>
          </a:xfrm>
        </p:spPr>
        <p:txBody>
          <a:bodyPr/>
          <a:lstStyle/>
          <a:p>
            <a:pPr algn="r"/>
            <a:r>
              <a:rPr lang="ru-RU" sz="2800" dirty="0" err="1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Ценообразующие</a:t>
            </a:r>
            <a:r>
              <a:rPr lang="ru-RU" sz="28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факторы </a:t>
            </a:r>
            <a:br>
              <a:rPr lang="ru-RU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16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Приказ МЭР России от </a:t>
            </a:r>
            <a:r>
              <a:rPr lang="ru-RU" sz="16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12.05.2017 N 226</a:t>
            </a:r>
            <a:br>
              <a:rPr lang="ru-RU" sz="16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"Об утверждении методических указаний о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государственной кадастровой оценке"</a:t>
            </a:r>
            <a:b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0" y="4815247"/>
            <a:ext cx="1475656" cy="225861"/>
          </a:xfrm>
        </p:spPr>
        <p:txBody>
          <a:bodyPr/>
          <a:lstStyle/>
          <a:p>
            <a:pPr>
              <a:defRPr/>
            </a:pPr>
            <a:r>
              <a:rPr lang="ru-RU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0" y="843558"/>
            <a:ext cx="8661648" cy="397168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1-3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Основополагающие (назначение, наименование, ВРИ)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Объемно-планировочные показатели (площадь, объем протяженность)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5-6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плотности застройки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7-16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показатели (год ввода, материал стен, этажность, состояние, капитальность, планировка)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Ограничение, обременение прав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18-27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расположения объекта (дороги, рекреации, водоемы, особые зоны)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коммуникаций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29-32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факторы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33-37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Особые зоны</a:t>
            </a:r>
          </a:p>
          <a:p>
            <a:pPr algn="just"/>
            <a:endParaRPr lang="ru-RU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017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1480"/>
            <a:ext cx="7437512" cy="594065"/>
          </a:xfrm>
        </p:spPr>
        <p:txBody>
          <a:bodyPr/>
          <a:lstStyle/>
          <a:p>
            <a:r>
              <a:rPr lang="ru-RU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ПРИМЕРНЫЙ ПЕРЕЧЕНЬ РАЗЛИЧНЫХ ИНФОРМАЦИОННЫХ СИСТЕМ ДЛЯ ОСНОВНЫХ ЦЕНООБРАЗУЮЩИХ ФАКТОРОВ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948014"/>
            <a:ext cx="2602632" cy="144016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4840002"/>
            <a:ext cx="7272808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9">
            <a:extLst>
              <a:ext uri="{FF2B5EF4-FFF2-40B4-BE49-F238E27FC236}">
                <a16:creationId xmlns="" xmlns:a16="http://schemas.microsoft.com/office/drawing/2014/main" id="{B0A9FC3A-E74E-4EB0-9846-29F90C1FE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219484"/>
              </p:ext>
            </p:extLst>
          </p:nvPr>
        </p:nvGraphicFramePr>
        <p:xfrm>
          <a:off x="107504" y="732091"/>
          <a:ext cx="8928992" cy="4215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134">
                  <a:extLst>
                    <a:ext uri="{9D8B030D-6E8A-4147-A177-3AD203B41FA5}">
                      <a16:colId xmlns="" xmlns:a16="http://schemas.microsoft.com/office/drawing/2014/main" val="803515464"/>
                    </a:ext>
                  </a:extLst>
                </a:gridCol>
                <a:gridCol w="4197354">
                  <a:extLst>
                    <a:ext uri="{9D8B030D-6E8A-4147-A177-3AD203B41FA5}">
                      <a16:colId xmlns="" xmlns:a16="http://schemas.microsoft.com/office/drawing/2014/main" val="3980481384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349428449"/>
                    </a:ext>
                  </a:extLst>
                </a:gridCol>
                <a:gridCol w="4248472">
                  <a:extLst>
                    <a:ext uri="{9D8B030D-6E8A-4147-A177-3AD203B41FA5}">
                      <a16:colId xmlns="" xmlns:a16="http://schemas.microsoft.com/office/drawing/2014/main" val="810693984"/>
                    </a:ext>
                  </a:extLst>
                </a:gridCol>
              </a:tblGrid>
              <a:tr h="329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федеральных государственных информационных систем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система обеспечения градостроительной деятельности</a:t>
                      </a: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213322999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Федеральная государственная информационная система территориального планирования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Федеральная информационная адресная система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3236887342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реестр муниципальных образований Российской Федерации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кадастр особо охраняемых природных территорий</a:t>
                      </a: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3453956109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государственный реестр объектов культурного наследия (памятников истории и культуры) народов Российской Федерации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государственного информационного обеспечения в сфере сельского хозяйства</a:t>
                      </a: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665818275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системы Минсельхоза России, в том числе электронный атлас земель сельскохозяйственного назначения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лесной реестр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2953606407"/>
                  </a:ext>
                </a:extLst>
              </a:tr>
              <a:tr h="223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курортного фонда Российской Федерации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водный реестр</a:t>
                      </a: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1132908537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охотхозяйственный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реестр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кадастр отходов, включающий в себя Государственный реестр объектов размещения отходов</a:t>
                      </a: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126875027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объектов электросетевого хозяйства, входящих в единую национальную (общероссийскую) электрическую сеть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регистр гидротехнических сооружений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1597744301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информационный реестр гарантирующих поставщиков и зон их деятельности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реестр опасных производственных объектов</a:t>
                      </a: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3131797821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государственный реестр автомобильных дорог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кадастр месторождений и проявлений полезных ископаемых</a:t>
                      </a: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3613171574"/>
                  </a:ext>
                </a:extLst>
              </a:tr>
              <a:tr h="587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реестр работ по геологическому изучению недр, участков недр, предоставленных для добычи полезных ископаемых, а также в целях, не связанных с их добычей, и лицензий на пользование недрами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39" marR="19639" marT="32310" marB="32310"/>
                </a:tc>
                <a:extLst>
                  <a:ext uri="{0D108BD9-81ED-4DB2-BD59-A6C34878D82A}">
                    <a16:rowId xmlns="" xmlns:a16="http://schemas.microsoft.com/office/drawing/2014/main" val="2578191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631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5A687F-B91C-47DF-8A6F-3566F685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41481"/>
            <a:ext cx="7581528" cy="43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/>
              <a:t>Экономически обоснованная кадастровая стоимость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3652AE-A979-406C-A93E-3ABEDC681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государственной кадастровой оценки, учреждением должна быть создана уникальная база данных о расположенных на территории Свердловской области объектах недвижимости, сведения которой должны регулярно пополняться, обновляться, накапливаться и храниться. </a:t>
            </a:r>
          </a:p>
          <a:p>
            <a:pPr algn="just"/>
            <a:r>
              <a:rPr lang="ru-RU" sz="2800" b="1" dirty="0"/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 обоснованная оценка - основа для расчета налогооблагаемой базы и источник поступлений в местные бюджеты.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391973-92DB-4015-86D1-880B125C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882552" cy="252028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C586EB3-E6A7-456E-B6E3-F203B4A3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5736" y="4803998"/>
            <a:ext cx="6408712" cy="198021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BF395BF-763F-41C1-B76C-580F20AE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B044AF43-4A22-4000-B8CF-972CAD04E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545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1481"/>
            <a:ext cx="7581528" cy="432048"/>
          </a:xfrm>
        </p:spPr>
        <p:txBody>
          <a:bodyPr/>
          <a:lstStyle/>
          <a:p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Формирование </a:t>
            </a: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перечня объектов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ru-RU" sz="1800" dirty="0"/>
              <a:t>Конвертация Перечня в формат ***.</a:t>
            </a:r>
            <a:r>
              <a:rPr lang="ru-RU" sz="1800" dirty="0" err="1"/>
              <a:t>xls</a:t>
            </a:r>
            <a:r>
              <a:rPr lang="ru-RU" sz="1800" dirty="0"/>
              <a:t>;</a:t>
            </a:r>
          </a:p>
          <a:p>
            <a:pPr lvl="0" algn="just"/>
            <a:r>
              <a:rPr lang="ru-RU" sz="1800" dirty="0"/>
              <a:t>Анализ Перечня на полноту и непротиворечивость содержащейся в нем  информации об объектах недвижимости;</a:t>
            </a:r>
          </a:p>
          <a:p>
            <a:pPr lvl="0" algn="just"/>
            <a:r>
              <a:rPr lang="ru-RU" sz="1800" dirty="0"/>
              <a:t>Выявление недостающей количественной и качественной информации материалов инвентаризации объектов недвижимости;</a:t>
            </a:r>
          </a:p>
          <a:p>
            <a:pPr lvl="0" algn="just"/>
            <a:r>
              <a:rPr lang="ru-RU" sz="1800" dirty="0"/>
              <a:t>Дополнение и уточнение сведений земельного кадастра в порядке верификации, содержащихся в нем сведениях;</a:t>
            </a:r>
          </a:p>
          <a:p>
            <a:pPr lvl="0" algn="just"/>
            <a:r>
              <a:rPr lang="ru-RU" sz="1800" dirty="0"/>
              <a:t>Выявление земельных участков или ОКС, о которых отсутствуют систематизированные данные;</a:t>
            </a:r>
          </a:p>
          <a:p>
            <a:pPr lvl="0" algn="just"/>
            <a:r>
              <a:rPr lang="ru-RU" sz="1800" dirty="0"/>
              <a:t>Дополнение сведений земельного кадастра в порядке переноса сведений из архивов органов и организаций, осуществляющих земельный учет и техническую инвентаризацию.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882552" cy="19859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14 марта 2018 года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53" y="65958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6267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538044-7FB9-4603-8552-B9B0C1F5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58D5C09-887A-4429-9D34-C9E2DB52F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392"/>
            <a:ext cx="8455968" cy="47016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Екатеринбург, ул. Марта, 13, 6 этаж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8 (343) 3 111 777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Доб.201</a:t>
            </a:r>
          </a:p>
          <a:p>
            <a:pPr marL="0" indent="0" algn="r">
              <a:buNone/>
            </a:pP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ГБУ СО 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государственной кадастровой оценки» </a:t>
            </a:r>
          </a:p>
          <a:p>
            <a:pPr algn="r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Топал Елена Геннадьевна</a:t>
            </a:r>
          </a:p>
          <a:p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2ACE09F-1481-42C4-BE17-854F5144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1"/>
            <a:ext cx="1954560" cy="198591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34119C-276D-48F0-BFD9-1F432CE3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40002"/>
            <a:ext cx="5408240" cy="201106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1E83D7B-AD03-4E23-B304-71AFE000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97501013-E2A1-4510-AFBD-4149706FD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6006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16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0FB25F-860B-4709-9146-0647920A9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5157"/>
            <a:ext cx="8790148" cy="59406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Фонд данных государственной кадастровой оценки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9F2581-194A-4B2C-AEEB-FAD7D839D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8"/>
            <a:ext cx="8455968" cy="3834426"/>
          </a:xfrm>
        </p:spPr>
        <p:txBody>
          <a:bodyPr/>
          <a:lstStyle/>
          <a:p>
            <a:r>
              <a:rPr lang="ru-RU" dirty="0"/>
              <a:t>Здесь обо всех проведенных КО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E718B1-A657-4D29-868C-0C1E923C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2242592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A5AB85A-D0D5-4161-8104-C4F25A14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90322F1-9FBD-49A8-BD36-7C7B30F5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599"/>
              </p:ext>
            </p:extLst>
          </p:nvPr>
        </p:nvGraphicFramePr>
        <p:xfrm>
          <a:off x="107504" y="619222"/>
          <a:ext cx="8934163" cy="445860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86574"/>
                <a:gridCol w="1955549"/>
                <a:gridCol w="2826402"/>
                <a:gridCol w="3765638"/>
              </a:tblGrid>
              <a:tr h="361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Категория земель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Данные о проведении кадастровой оценки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</a:tr>
              <a:tr h="72299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Земли сельскохозяйственного назначения СО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Оценка по состоянию на 01.01.2011</a:t>
                      </a:r>
                      <a:r>
                        <a:rPr lang="ru-RU" sz="11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Результаты утверждены: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1) постановлением Правительства СО от 30.11.2012 № 1349-ПП</a:t>
                      </a:r>
                      <a:r>
                        <a:rPr lang="ru-RU" sz="1100" dirty="0" smtClean="0">
                          <a:effectLst/>
                        </a:rPr>
                        <a:t>;        2</a:t>
                      </a:r>
                      <a:r>
                        <a:rPr lang="ru-RU" sz="1100" dirty="0">
                          <a:effectLst/>
                        </a:rPr>
                        <a:t>) приказом Министерства от 30.11.2012 № 1460.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с 01.01.2013.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</a:tr>
              <a:tr h="722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Земли садоводческих, огороднических и дачных объединений СО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Оценка по состоянию на 01.01.2011.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 даты проведения оценки прошло 6 лет.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Результаты утверждены: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1) постановлением Правительства СО от 30.11.12 № 1348-ПП;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2) приказом Министерства от 30.11.12 № 1459.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Применение с 01.01.2013.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</a:tr>
              <a:tr h="481995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Земли населенных пунктов Отдельные муниципальные образования СО (64)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Оценка по состоянию на 01.01.2015. Дата внесения сведений в ГКН – 24.10.2015.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Результаты утверждены приказом Министерства от 29.09.2015 № 2588.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с 01.01.2016.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</a:tr>
              <a:tr h="361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Земли населенных пунктов МО «город Екатеринбург»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Оценка по состоянию на 15.11.2012.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Результаты утверждены приказом Министерства от 15.01.2013 № 32.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Применение с 01.01.2014.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</a:tr>
              <a:tr h="394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 Верхняя Пышма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Сысертский 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Оценка по состоянию на 10.08.2013.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Результаты утверждены приказом Министерства от 28.11.2013 № 2689.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с 01.01.2014.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</a:tr>
              <a:tr h="361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Город Нижний Тагил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Оценка по состоянию на 10.08.2013.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Результаты утверждены приказом Министерства от 20.12.2013 № 3106.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с 01.01.2015.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</a:tr>
              <a:tr h="481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Карпинск, ГО Красноуральск, </a:t>
                      </a:r>
                      <a:r>
                        <a:rPr lang="ru-RU" sz="1100" dirty="0" err="1">
                          <a:effectLst/>
                        </a:rPr>
                        <a:t>Камышловский</a:t>
                      </a:r>
                      <a:r>
                        <a:rPr lang="ru-RU" sz="1100" dirty="0">
                          <a:effectLst/>
                        </a:rPr>
                        <a:t> ГО, </a:t>
                      </a:r>
                      <a:r>
                        <a:rPr lang="ru-RU" sz="1100" dirty="0" err="1">
                          <a:effectLst/>
                        </a:rPr>
                        <a:t>Североуральский</a:t>
                      </a:r>
                      <a:r>
                        <a:rPr lang="ru-RU" sz="1100" dirty="0">
                          <a:effectLst/>
                        </a:rPr>
                        <a:t> 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Оценка по состоянию на 10.08.2013.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Результаты утверждены приказом Министерства от 14.01.2014 № 39.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Применение с 01.01.2015.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54" marR="281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69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0FB25F-860B-4709-9146-0647920A9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5157"/>
            <a:ext cx="8790148" cy="59406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Фонд данных государственной кадастровой оценки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318106"/>
              </p:ext>
            </p:extLst>
          </p:nvPr>
        </p:nvGraphicFramePr>
        <p:xfrm>
          <a:off x="251520" y="843561"/>
          <a:ext cx="8661647" cy="38884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74107"/>
                <a:gridCol w="2721111"/>
                <a:gridCol w="1774565"/>
                <a:gridCol w="3691864"/>
              </a:tblGrid>
              <a:tr h="577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Категория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Данные о проведении кадастровой оценки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 промышленности и иного специального назначения СО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 по состоянию на 01.01.2012.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Результаты утверждены приказом Министерства от 08.07.2014 № 2693.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Применение с 01.01.2015.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 особо охраняемых территорий и объектов СО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 по состоянию на 01.01.2014.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Результаты утверждены приказом Министерства от 02.02.2015 № 113. 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Применение с 01.01.2015.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2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 лесного фонда СО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 даты проведения оценки прошло 6 лет.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 земель осуществляется путем установления Минэкономразвития РФ размера удельного показателя кадастровой стоимости (письмо от 28.07.2008 № ВК/3272).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2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 водного фонда СО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 по состоянию на 01.01.2015.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Результаты утверждены Приказом Министерства от 29.09.2015 № 2587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Применение с 01.01.2016. Плановая оценка в 2020 году.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Земли запаса СО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Кадастровая оценка не проводится.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Объекты капитального строительства СО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Оценка по состоянию на 05.07.2012.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Результаты утверждены постановлением Правительства СО от 28.12.2012 № 1593-ПП.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E718B1-A657-4D29-868C-0C1E923C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2242592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A5AB85A-D0D5-4161-8104-C4F25A14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90322F1-9FBD-49A8-BD36-7C7B30F5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0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CC6B78-C4AB-4E03-BF31-1FB60CEB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2" y="141481"/>
            <a:ext cx="8682336" cy="594065"/>
          </a:xfrm>
        </p:spPr>
        <p:txBody>
          <a:bodyPr/>
          <a:lstStyle/>
          <a:p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Анализ изменений по землям населенных пунктов</a:t>
            </a:r>
            <a:r>
              <a:rPr lang="ru-RU" sz="28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28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sz="28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108590"/>
              </p:ext>
            </p:extLst>
          </p:nvPr>
        </p:nvGraphicFramePr>
        <p:xfrm>
          <a:off x="230833" y="735013"/>
          <a:ext cx="8733654" cy="4078577"/>
        </p:xfrm>
        <a:graphic>
          <a:graphicData uri="http://schemas.openxmlformats.org/drawingml/2006/table">
            <a:tbl>
              <a:tblPr/>
              <a:tblGrid>
                <a:gridCol w="1921401"/>
                <a:gridCol w="2008742"/>
                <a:gridCol w="2008742"/>
                <a:gridCol w="1921401"/>
                <a:gridCol w="873368"/>
              </a:tblGrid>
              <a:tr h="208474">
                <a:tc rowSpan="2">
                  <a:txBody>
                    <a:bodyPr/>
                    <a:lstStyle/>
                    <a:p>
                      <a:pPr fontAlgn="t"/>
                      <a:r>
                        <a:rPr lang="ru-RU" sz="1200" b="1" dirty="0">
                          <a:effectLst/>
                        </a:rPr>
                        <a:t>Номер ВРИ</a:t>
                      </a:r>
                      <a:endParaRPr lang="ru-RU" sz="1200" dirty="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 b="1" dirty="0">
                          <a:effectLst/>
                        </a:rPr>
                        <a:t>Приказ №32 (действующий)</a:t>
                      </a:r>
                      <a:endParaRPr lang="ru-RU" sz="1200" dirty="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ПП № 695 (предыдущий)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min </a:t>
                      </a:r>
                      <a:r>
                        <a:rPr lang="ru-RU" sz="1200" b="1">
                          <a:effectLst/>
                        </a:rPr>
                        <a:t>УПКС, руб./кв.м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max </a:t>
                      </a:r>
                      <a:r>
                        <a:rPr lang="ru-RU" sz="1200" b="1" dirty="0">
                          <a:effectLst/>
                        </a:rPr>
                        <a:t>УПКС, руб./</a:t>
                      </a:r>
                      <a:r>
                        <a:rPr lang="ru-RU" sz="1200" b="1" dirty="0" err="1">
                          <a:effectLst/>
                        </a:rPr>
                        <a:t>кв.м</a:t>
                      </a:r>
                      <a:endParaRPr lang="ru-RU" sz="1200" dirty="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min </a:t>
                      </a:r>
                      <a:r>
                        <a:rPr lang="ru-RU" sz="1200" b="1">
                          <a:effectLst/>
                        </a:rPr>
                        <a:t>УПКС, руб./кв.м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max </a:t>
                      </a:r>
                      <a:r>
                        <a:rPr lang="ru-RU" sz="1200" b="1">
                          <a:effectLst/>
                        </a:rPr>
                        <a:t>УПКС, руб./кв.м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474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4 488,39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14 836,04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3 170,69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6 607,02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203,87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6 095,78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328,70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2 272,19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4 735,75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14 836,04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2 553,69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13 430,45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474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211,84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890,31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207,58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718,46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8 223,04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25 760,92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3 775,98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22 166,28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7 163,44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21 432,86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605,70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17 804,42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8 223,04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25 760,92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4 788,27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25 725,59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3 940,11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12 343,46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37,40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1 592,83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1 117,33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5 370,26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2 989,76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4 445,70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2 264,08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2 264,08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2 549,92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2 549,92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1 065,58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3 086,15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420,99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2 489,03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353">
                <a:tc>
                  <a:txBody>
                    <a:bodyPr/>
                    <a:lstStyle/>
                    <a:p>
                      <a:pPr fontAlgn="t"/>
                      <a:r>
                        <a:rPr lang="ru-RU" sz="1200" b="1">
                          <a:effectLst/>
                        </a:rPr>
                        <a:t>13</a:t>
                      </a:r>
                      <a:endParaRPr lang="ru-RU" sz="1200">
                        <a:effectLst/>
                      </a:endParaRP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1 117,33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1 117,33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>
                          <a:effectLst/>
                        </a:rPr>
                        <a:t>2 989,76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</a:rPr>
                        <a:t>2 989,76</a:t>
                      </a:r>
                    </a:p>
                  </a:txBody>
                  <a:tcPr marL="14395" marR="14395" marT="14395" marB="1439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CCB744-9F4C-4CED-A5BA-CCF22DB7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738536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473D6EB-AA1C-467E-A2C2-A9F524836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8F0688-A975-4C1B-A1F1-DE436B2F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1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CC6B78-C4AB-4E03-BF31-1FB60CEB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2" y="141481"/>
            <a:ext cx="8682336" cy="594065"/>
          </a:xfrm>
        </p:spPr>
        <p:txBody>
          <a:bodyPr/>
          <a:lstStyle/>
          <a:p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Анализ изменений по землям населенных пунктов</a:t>
            </a:r>
            <a:r>
              <a:rPr lang="ru-RU" sz="28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28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sz="28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CCB744-9F4C-4CED-A5BA-CCF22DB7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738536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473D6EB-AA1C-467E-A2C2-A9F524836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8F0688-A975-4C1B-A1F1-DE436B2F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963605"/>
              </p:ext>
            </p:extLst>
          </p:nvPr>
        </p:nvGraphicFramePr>
        <p:xfrm>
          <a:off x="230832" y="915566"/>
          <a:ext cx="8682982" cy="3672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6352"/>
                <a:gridCol w="1646352"/>
                <a:gridCol w="2097574"/>
                <a:gridCol w="1903218"/>
                <a:gridCol w="1389486"/>
              </a:tblGrid>
              <a:tr h="91810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Кадастровый номер земельного участка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Площадь </a:t>
                      </a:r>
                      <a:r>
                        <a:rPr lang="ru-RU" sz="1200" u="none" strike="noStrike" dirty="0" err="1">
                          <a:effectLst/>
                        </a:rPr>
                        <a:t>з.у</a:t>
                      </a:r>
                      <a:r>
                        <a:rPr lang="ru-RU" sz="1200" u="none" strike="noStrike" dirty="0">
                          <a:effectLst/>
                        </a:rPr>
                        <a:t>. </a:t>
                      </a:r>
                      <a:r>
                        <a:rPr lang="ru-RU" sz="1200" u="none" strike="noStrike" dirty="0" err="1">
                          <a:effectLst/>
                        </a:rPr>
                        <a:t>кв.м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Кадастровая стоимость по пост. Правительства </a:t>
                      </a:r>
                      <a:r>
                        <a:rPr lang="ru-RU" sz="1200" u="none" strike="noStrik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Свердл</a:t>
                      </a:r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 Обл. № 1347 от 19.12.08</a:t>
                      </a:r>
                      <a:endParaRPr lang="ru-RU" sz="1200" b="1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Кадастровая стоимость по пост. Правительства Свердл. Обл. № 695-ПП от 07.06.11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текущая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66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66:50:0502001:11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65 801,00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6 976 222,02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31 411 423,37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13 358 000,00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66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66:50:0510012:12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15 121,00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5 582 521,99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37 390 452,75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4 227 680,39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66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66:50:0505001:4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70 399,00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31 676 734,04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45 784 693,64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21 544 205,97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66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66:41:0507079:13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20 147,00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12 153 476,28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72 139 154,08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40 140 681,33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66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66:59:0102029:71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76 554,00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155 798 107,56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156 041 549,28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30 446 291,34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66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66:59:0102002:99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77 052,00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100 155 271,70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124 034 457,00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11 811 301,08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794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66:59:0102002:113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747 408,00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925 696,25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88 141,75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92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66:06:1701012:50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132 611,00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40 324 352,88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66 914 184,49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49 862 000,00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92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66:06:1701012:51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38 314,08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64 128,96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91 484,82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292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66:44:0102006:2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293 667,00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215 143 380,00</a:t>
                      </a:r>
                      <a:endParaRPr lang="ru-RU" sz="1200" b="0" i="0" u="none" strike="noStrike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196 789 193,00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44 059 000,00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79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CC6B78-C4AB-4E03-BF31-1FB60CEB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32" y="141481"/>
            <a:ext cx="8682336" cy="594065"/>
          </a:xfrm>
        </p:spPr>
        <p:txBody>
          <a:bodyPr/>
          <a:lstStyle/>
          <a:p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Анализ изменений по землям населенных пунктов</a:t>
            </a:r>
            <a:r>
              <a:rPr lang="ru-RU" sz="28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28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sz="28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CCB744-9F4C-4CED-A5BA-CCF22DB7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738536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473D6EB-AA1C-467E-A2C2-A9F524836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8F0688-A975-4C1B-A1F1-DE436B2F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026303"/>
              </p:ext>
            </p:extLst>
          </p:nvPr>
        </p:nvGraphicFramePr>
        <p:xfrm>
          <a:off x="395536" y="915565"/>
          <a:ext cx="8518278" cy="345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5123"/>
                <a:gridCol w="1265197"/>
                <a:gridCol w="1944216"/>
                <a:gridCol w="2448272"/>
                <a:gridCol w="1245470"/>
              </a:tblGrid>
              <a:tr h="1206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Кадастровый номер земельного участка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з.у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Оспорена на 01.01.2010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Кадастровая стоимость по пост. Правительства 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Обл. № 695-ПП от 07.06.11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текущая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08" marR="8908" marT="8908" marB="0" anchor="ctr"/>
                </a:tc>
              </a:tr>
              <a:tr h="7420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66:35:0221001:676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11 040,00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</a:rPr>
                        <a:t>5 </a:t>
                      </a:r>
                      <a:r>
                        <a:rPr lang="ru-RU" sz="1200" u="none" strike="noStrike" dirty="0">
                          <a:effectLst/>
                        </a:rPr>
                        <a:t>741 000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9 327 144,00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15 874 084,80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502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66:45:01 00 114:35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</a:rPr>
                        <a:t>2 </a:t>
                      </a:r>
                      <a:r>
                        <a:rPr lang="ru-RU" sz="1200" u="none" strike="noStrike" dirty="0">
                          <a:effectLst/>
                        </a:rPr>
                        <a:t>483 574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8 283 000,00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6 248 340,00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502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66:68:0101005:263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3 603,00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</a:rPr>
                        <a:t>4 </a:t>
                      </a:r>
                      <a:r>
                        <a:rPr lang="ru-RU" sz="1200" u="none" strike="noStrike" dirty="0">
                          <a:effectLst/>
                        </a:rPr>
                        <a:t>178 000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69 470 838,40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7 022 463,18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  <a:tr h="502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66:35:0103002:27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18 799,00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</a:rPr>
                        <a:t>16 </a:t>
                      </a:r>
                      <a:r>
                        <a:rPr lang="ru-RU" sz="1200" u="none" strike="noStrike" dirty="0">
                          <a:effectLst/>
                        </a:rPr>
                        <a:t>173 000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128 338 795,88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18 597 098,74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GFriquer"/>
                      </a:endParaRPr>
                    </a:p>
                  </a:txBody>
                  <a:tcPr marL="8908" marR="8908" marT="89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87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21B140-59C4-4ABC-9EF2-3E5A7D8A5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141481"/>
            <a:ext cx="6717432" cy="4860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Результаты </a:t>
            </a: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по ОКС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340679"/>
              </p:ext>
            </p:extLst>
          </p:nvPr>
        </p:nvGraphicFramePr>
        <p:xfrm>
          <a:off x="306393" y="775898"/>
          <a:ext cx="8589644" cy="4064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310"/>
                <a:gridCol w="1676028"/>
                <a:gridCol w="1485571"/>
                <a:gridCol w="1514140"/>
                <a:gridCol w="1704595"/>
              </a:tblGrid>
              <a:tr h="548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Наименование населенного пункта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Кадастровый номер объекта недвижимости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Вид объекта недвижимости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Общая площадь объекта недвижимости, </a:t>
                      </a:r>
                      <a:r>
                        <a:rPr lang="ru-RU" sz="1050" u="none" strike="noStrike" dirty="0" err="1">
                          <a:effectLst/>
                        </a:rPr>
                        <a:t>кв.м</a:t>
                      </a:r>
                      <a:r>
                        <a:rPr lang="ru-RU" sz="1050" u="none" strike="noStrike" dirty="0">
                          <a:effectLst/>
                        </a:rPr>
                        <a:t>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УПКС объекта недвижимости, руб./кв.м.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04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05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06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Гаева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66:11:2301001:194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31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10001,78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Гаева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66:11:2301001:321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31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10001,78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Скородумское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66:11:4101001:198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29,3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10003,38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Скородумское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66:11:4101001:279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29,3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10003,38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Ницинское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66:11:0401001:205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31,7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10005,09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Ницинское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66:11:0401001:298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31,7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10005,09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Осинцевское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66:11:3701001:337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43,7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10006,05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Осинцевское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66:11:3701001:504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43,7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10006,05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err="1">
                          <a:effectLst/>
                        </a:rPr>
                        <a:t>Гаева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66:11:2301001:147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61,1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10006,91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Гаева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66:11:2301001:261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10006,91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Осинцевское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66:11:3701001:275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28,1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10007,35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Осинцевское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66:11:3701001:339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28,1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10007,35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Осинцевское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66:11:3701001:443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28,1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10007,35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Осинцевское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66:11:3701001:506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28,1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10007,35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Девяшина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66:11:0105002:52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10007,36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Девяшина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66:11:0105002:83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10007,36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Зайково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66:11:4301003:1148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Помещение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40,9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10009,22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Зайково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66:11:4301003:512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40,9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10009,22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Шмакова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66:11:0108003:135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Здание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10011,73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  <a:tr h="162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Шмакова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66:11:0108003:199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Помещение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23,9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10011,73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4" marR="7404" marT="7404" marB="0" anchor="ctr"/>
                </a:tc>
              </a:tr>
            </a:tbl>
          </a:graphicData>
        </a:graphic>
      </p:graphicFrame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6CC3110-7346-48D0-B2BB-C81C6841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840002"/>
            <a:ext cx="1594520" cy="198592"/>
          </a:xfrm>
        </p:spPr>
        <p:txBody>
          <a:bodyPr/>
          <a:lstStyle/>
          <a:p>
            <a:pPr>
              <a:defRPr/>
            </a:pPr>
            <a:r>
              <a:rPr lang="ru-RU" dirty="0"/>
              <a:t>14 марта 2018 года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4035547-50C0-438A-ABB2-0F03C207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A6EAD0-4EDD-4AFF-9F01-51BEFE29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470"/>
            <a:ext cx="11699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176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16097</TotalTime>
  <Words>6274</Words>
  <Application>Microsoft Office PowerPoint</Application>
  <PresentationFormat>Экран (16:9)</PresentationFormat>
  <Paragraphs>1089</Paragraphs>
  <Slides>39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AGFriquer</vt:lpstr>
      <vt:lpstr>Arial</vt:lpstr>
      <vt:lpstr>Calibri</vt:lpstr>
      <vt:lpstr>Times New Roman</vt:lpstr>
      <vt:lpstr>Wingdings</vt:lpstr>
      <vt:lpstr>Тема Office</vt:lpstr>
      <vt:lpstr>Правительство Свердловской области Министерство по управлению государственным имуществом Свердловской области  </vt:lpstr>
      <vt:lpstr>Презентация PowerPoint</vt:lpstr>
      <vt:lpstr>Регламенты и нормативно-правовые акты, регулирующие проведение государственной кадастровой оценки</vt:lpstr>
      <vt:lpstr>Фонд данных государственной кадастровой оценки</vt:lpstr>
      <vt:lpstr>Фонд данных государственной кадастровой оценки</vt:lpstr>
      <vt:lpstr>Анализ изменений по землям населенных пунктов </vt:lpstr>
      <vt:lpstr>Анализ изменений по землям населенных пунктов </vt:lpstr>
      <vt:lpstr>Анализ изменений по землям населенных пунктов </vt:lpstr>
      <vt:lpstr>Результаты по ОКС</vt:lpstr>
      <vt:lpstr>Анализ земель промышленности </vt:lpstr>
      <vt:lpstr>Анализ земель промышленности </vt:lpstr>
      <vt:lpstr>Анализ земель промышленности </vt:lpstr>
      <vt:lpstr>Федеральный закон от 03.07.2016 № 237-ФЗ «О государственной кадастровой оценке»</vt:lpstr>
      <vt:lpstr>Федеральный закон от 03.07.2016 № 237-ФЗ «О государственной кадастровой оценке»</vt:lpstr>
      <vt:lpstr>Требования к профессиональной подготовке работника ГБУ</vt:lpstr>
      <vt:lpstr>Декларации</vt:lpstr>
      <vt:lpstr>Правила рассмотрения Декларации (глава II № 846)</vt:lpstr>
      <vt:lpstr>Правила рассмотрения Декларации (глава II № 846)</vt:lpstr>
      <vt:lpstr>Декларация</vt:lpstr>
      <vt:lpstr>Порядок формирования и предоставления перечня</vt:lpstr>
      <vt:lpstr>Порядок формирования и предоставления перечня</vt:lpstr>
      <vt:lpstr>Промежуточные отчетные документы (ст.14 237-ФЗ)</vt:lpstr>
      <vt:lpstr>Предоставление разъяснений, связанных с определением кадастровой стоимости (Статья 20).</vt:lpstr>
      <vt:lpstr>Рассмотрение обращений об исправлении ошибок, допущенных при определении кадастровой стоимости (ст.21 237-ФЗ)  </vt:lpstr>
      <vt:lpstr>Рассмотрение обращений об исправлении ошибок, допущенных при определении кадастровой стоимости (ст.21 237-ФЗ)  </vt:lpstr>
      <vt:lpstr>Рассмотрение обращений об исправлении ошибок, допущенных при определении кадастровой стоимости (ст.21 237-ФЗ)  </vt:lpstr>
      <vt:lpstr>Рассмотрение споров о результатах определения кадастровой стоимости (Статья 22).</vt:lpstr>
      <vt:lpstr>Рассмотрение споров о результатах определения кадастровой стоимости (Статья 22).</vt:lpstr>
      <vt:lpstr>Основная задача ГБУ СО на 2018 год</vt:lpstr>
      <vt:lpstr>Ценообразующие факторы  Приказ МЭР России от 12.05.2017 N 226  </vt:lpstr>
      <vt:lpstr>Ценообразующие факторы  Приказ МЭР России от 12.05.2017 N 226 </vt:lpstr>
      <vt:lpstr>Ценообразующие факторы  Приказ МЭР России от 12.05.2017 N 226 </vt:lpstr>
      <vt:lpstr>Ценообразующие факторы  Приказ МЭР России от 12.05.2017 N 226 </vt:lpstr>
      <vt:lpstr>Ценообразующие факторы   </vt:lpstr>
      <vt:lpstr>Ценообразующие факторы  Приказ МЭР России от 12.05.2017 N 226 "Об утверждении методических указаний о государственной кадастровой оценке"  </vt:lpstr>
      <vt:lpstr>ПРИМЕРНЫЙ ПЕРЕЧЕНЬ РАЗЛИЧНЫХ ИНФОРМАЦИОННЫХ СИСТЕМ ДЛЯ ОСНОВНЫХ ЦЕНООБРАЗУЮЩИХ ФАКТОРОВ</vt:lpstr>
      <vt:lpstr>Экономически обоснованная кадастровая стоимость </vt:lpstr>
      <vt:lpstr>Формирование перечня объектов оценки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энергетики и жилищно-коммунального хозяйства Свердловской области</dc:title>
  <dc:creator>Панов Дмитрий Вадимович</dc:creator>
  <cp:lastModifiedBy>Топал Елена Геннадьевна</cp:lastModifiedBy>
  <cp:revision>182</cp:revision>
  <cp:lastPrinted>2018-03-14T03:15:00Z</cp:lastPrinted>
  <dcterms:created xsi:type="dcterms:W3CDTF">2011-10-21T13:43:14Z</dcterms:created>
  <dcterms:modified xsi:type="dcterms:W3CDTF">2018-03-14T03:56:42Z</dcterms:modified>
</cp:coreProperties>
</file>