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2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1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06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64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8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0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02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8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0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0F31-9214-4A1B-80DA-D2BDEB3935C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B2011-6959-40BA-9D27-000E7B9A1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66.fss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76" y="6876"/>
            <a:ext cx="4849279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477" y="0"/>
            <a:ext cx="48492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2" y="117693"/>
            <a:ext cx="47369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С 20 марта 2020 г. действует </a:t>
            </a:r>
            <a:r>
              <a:rPr lang="ru-RU" sz="1700" dirty="0" smtClean="0">
                <a:solidFill>
                  <a:srgbClr val="FF0000"/>
                </a:solidFill>
              </a:rPr>
              <a:t>новый порядок</a:t>
            </a:r>
            <a:r>
              <a:rPr lang="ru-RU" sz="1700" dirty="0" smtClean="0">
                <a:solidFill>
                  <a:srgbClr val="0070C0"/>
                </a:solidFill>
              </a:rPr>
              <a:t> оформления больничного листа </a:t>
            </a:r>
            <a:r>
              <a:rPr lang="ru-RU" sz="1700" dirty="0">
                <a:solidFill>
                  <a:srgbClr val="FF0000"/>
                </a:solidFill>
              </a:rPr>
              <a:t>после возвращения из стран, где зарегистрированы случаи заболевания </a:t>
            </a:r>
            <a:r>
              <a:rPr lang="ru-RU" sz="1700" dirty="0" err="1">
                <a:solidFill>
                  <a:srgbClr val="FF0000"/>
                </a:solidFill>
              </a:rPr>
              <a:t>коронавирусом</a:t>
            </a:r>
            <a:r>
              <a:rPr lang="ru-RU" sz="1700" dirty="0">
                <a:solidFill>
                  <a:srgbClr val="FF0000"/>
                </a:solidFill>
              </a:rPr>
              <a:t>, – </a:t>
            </a:r>
            <a:r>
              <a:rPr lang="ru-RU" sz="1700" dirty="0" smtClean="0">
                <a:solidFill>
                  <a:srgbClr val="FF0000"/>
                </a:solidFill>
              </a:rPr>
              <a:t>дистанционный.</a:t>
            </a: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Нужно подать </a:t>
            </a:r>
            <a:r>
              <a:rPr lang="ru-RU" sz="1700" dirty="0">
                <a:solidFill>
                  <a:srgbClr val="0070C0"/>
                </a:solidFill>
              </a:rPr>
              <a:t>заявление на сайте Фонда социального страхования и представить фото документов, подтверждающих выезд. Заявление на оформление больничного можно подать как на себя, так и на совместно проживающих работающих граждан. </a:t>
            </a:r>
            <a:endParaRPr lang="ru-RU" sz="1700" dirty="0" smtClean="0">
              <a:solidFill>
                <a:srgbClr val="0070C0"/>
              </a:solidFill>
            </a:endParaRP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Больничный, выданный </a:t>
            </a:r>
            <a:r>
              <a:rPr lang="ru-RU" sz="1700" dirty="0">
                <a:solidFill>
                  <a:srgbClr val="0070C0"/>
                </a:solidFill>
              </a:rPr>
              <a:t>в связи с карантином, </a:t>
            </a:r>
            <a:r>
              <a:rPr lang="ru-RU" sz="1700" dirty="0" smtClean="0">
                <a:solidFill>
                  <a:srgbClr val="0070C0"/>
                </a:solidFill>
              </a:rPr>
              <a:t>оплачивается частями: первая </a:t>
            </a:r>
            <a:r>
              <a:rPr lang="ru-RU" sz="1700" dirty="0">
                <a:solidFill>
                  <a:srgbClr val="0070C0"/>
                </a:solidFill>
              </a:rPr>
              <a:t>выплата </a:t>
            </a:r>
            <a:r>
              <a:rPr lang="ru-RU" sz="1700" dirty="0" smtClean="0">
                <a:solidFill>
                  <a:srgbClr val="0070C0"/>
                </a:solidFill>
              </a:rPr>
              <a:t>поступает </a:t>
            </a:r>
            <a:r>
              <a:rPr lang="ru-RU" sz="1700" dirty="0">
                <a:solidFill>
                  <a:srgbClr val="0070C0"/>
                </a:solidFill>
              </a:rPr>
              <a:t>после 7 календарных (5 рабочих) дней нахождения на больничном, а вторая – после закрытия листка нетрудоспособности.</a:t>
            </a: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Больничный </a:t>
            </a:r>
            <a:r>
              <a:rPr lang="ru-RU" sz="1700" dirty="0">
                <a:solidFill>
                  <a:srgbClr val="0070C0"/>
                </a:solidFill>
              </a:rPr>
              <a:t>лист по карантину </a:t>
            </a:r>
            <a:r>
              <a:rPr lang="ru-RU" sz="1700" dirty="0" smtClean="0">
                <a:solidFill>
                  <a:srgbClr val="0070C0"/>
                </a:solidFill>
              </a:rPr>
              <a:t>оплачивается из </a:t>
            </a:r>
            <a:r>
              <a:rPr lang="ru-RU" sz="1700" dirty="0">
                <a:solidFill>
                  <a:srgbClr val="0070C0"/>
                </a:solidFill>
              </a:rPr>
              <a:t>средств Фонда социального </a:t>
            </a:r>
            <a:r>
              <a:rPr lang="ru-RU" sz="1700" dirty="0" smtClean="0">
                <a:solidFill>
                  <a:srgbClr val="0070C0"/>
                </a:solidFill>
              </a:rPr>
              <a:t>страхования.</a:t>
            </a:r>
            <a:endParaRPr lang="ru-RU" sz="1700" dirty="0">
              <a:solidFill>
                <a:srgbClr val="0070C0"/>
              </a:solidFill>
            </a:endParaRP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Электронный </a:t>
            </a:r>
            <a:r>
              <a:rPr lang="ru-RU" sz="1700" dirty="0">
                <a:solidFill>
                  <a:srgbClr val="0070C0"/>
                </a:solidFill>
              </a:rPr>
              <a:t>листок нетрудоспособности имеет такую же юридическую силу и функции, что и бумажный аналог.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9024" y="117693"/>
            <a:ext cx="47369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С 20 марта 2020 г. действует </a:t>
            </a:r>
            <a:r>
              <a:rPr lang="ru-RU" sz="1700" dirty="0" smtClean="0">
                <a:solidFill>
                  <a:srgbClr val="FF0000"/>
                </a:solidFill>
              </a:rPr>
              <a:t>новый порядок</a:t>
            </a:r>
            <a:r>
              <a:rPr lang="ru-RU" sz="1700" dirty="0" smtClean="0">
                <a:solidFill>
                  <a:srgbClr val="0070C0"/>
                </a:solidFill>
              </a:rPr>
              <a:t> оформления больничного листа </a:t>
            </a:r>
            <a:r>
              <a:rPr lang="ru-RU" sz="1700" dirty="0">
                <a:solidFill>
                  <a:srgbClr val="FF0000"/>
                </a:solidFill>
              </a:rPr>
              <a:t>после возвращения из стран, где зарегистрированы случаи заболевания </a:t>
            </a:r>
            <a:r>
              <a:rPr lang="ru-RU" sz="1700" dirty="0" err="1">
                <a:solidFill>
                  <a:srgbClr val="FF0000"/>
                </a:solidFill>
              </a:rPr>
              <a:t>коронавирусом</a:t>
            </a:r>
            <a:r>
              <a:rPr lang="ru-RU" sz="1700" dirty="0">
                <a:solidFill>
                  <a:srgbClr val="FF0000"/>
                </a:solidFill>
              </a:rPr>
              <a:t>, – дистанционный</a:t>
            </a:r>
            <a:r>
              <a:rPr lang="ru-RU" sz="1700" dirty="0" smtClean="0">
                <a:solidFill>
                  <a:srgbClr val="FF0000"/>
                </a:solidFill>
              </a:rPr>
              <a:t>.</a:t>
            </a: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Нужно подать </a:t>
            </a:r>
            <a:r>
              <a:rPr lang="ru-RU" sz="1700" dirty="0">
                <a:solidFill>
                  <a:srgbClr val="0070C0"/>
                </a:solidFill>
              </a:rPr>
              <a:t>заявление на сайте Фонда социального страхования и представить фото документов, подтверждающих выезд. Заявление на оформление больничного можно подать как на себя, так и на совместно проживающих работающих граждан. </a:t>
            </a:r>
            <a:endParaRPr lang="ru-RU" sz="1700" dirty="0" smtClean="0">
              <a:solidFill>
                <a:srgbClr val="0070C0"/>
              </a:solidFill>
            </a:endParaRP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Больничный, выданный </a:t>
            </a:r>
            <a:r>
              <a:rPr lang="ru-RU" sz="1700" dirty="0">
                <a:solidFill>
                  <a:srgbClr val="0070C0"/>
                </a:solidFill>
              </a:rPr>
              <a:t>в связи с карантином, </a:t>
            </a:r>
            <a:r>
              <a:rPr lang="ru-RU" sz="1700" dirty="0" smtClean="0">
                <a:solidFill>
                  <a:srgbClr val="0070C0"/>
                </a:solidFill>
              </a:rPr>
              <a:t>оплачивается частями: первая </a:t>
            </a:r>
            <a:r>
              <a:rPr lang="ru-RU" sz="1700" dirty="0">
                <a:solidFill>
                  <a:srgbClr val="0070C0"/>
                </a:solidFill>
              </a:rPr>
              <a:t>выплата </a:t>
            </a:r>
            <a:r>
              <a:rPr lang="ru-RU" sz="1700" dirty="0" smtClean="0">
                <a:solidFill>
                  <a:srgbClr val="0070C0"/>
                </a:solidFill>
              </a:rPr>
              <a:t>поступает </a:t>
            </a:r>
            <a:r>
              <a:rPr lang="ru-RU" sz="1700" dirty="0">
                <a:solidFill>
                  <a:srgbClr val="0070C0"/>
                </a:solidFill>
              </a:rPr>
              <a:t>после 7 календарных (5 рабочих) дней нахождения на больничном, а вторая – после закрытия листка нетрудоспособности.</a:t>
            </a: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Больничный </a:t>
            </a:r>
            <a:r>
              <a:rPr lang="ru-RU" sz="1700" dirty="0">
                <a:solidFill>
                  <a:srgbClr val="0070C0"/>
                </a:solidFill>
              </a:rPr>
              <a:t>лист по карантину </a:t>
            </a:r>
            <a:r>
              <a:rPr lang="ru-RU" sz="1700" dirty="0" smtClean="0">
                <a:solidFill>
                  <a:srgbClr val="0070C0"/>
                </a:solidFill>
              </a:rPr>
              <a:t>оплачивается из </a:t>
            </a:r>
            <a:r>
              <a:rPr lang="ru-RU" sz="1700" dirty="0">
                <a:solidFill>
                  <a:srgbClr val="0070C0"/>
                </a:solidFill>
              </a:rPr>
              <a:t>средств Фонда социального </a:t>
            </a:r>
            <a:r>
              <a:rPr lang="ru-RU" sz="1700" dirty="0" smtClean="0">
                <a:solidFill>
                  <a:srgbClr val="0070C0"/>
                </a:solidFill>
              </a:rPr>
              <a:t>страхования.</a:t>
            </a:r>
            <a:endParaRPr lang="ru-RU" sz="1700" dirty="0">
              <a:solidFill>
                <a:srgbClr val="0070C0"/>
              </a:solidFill>
            </a:endParaRPr>
          </a:p>
          <a:p>
            <a:pPr indent="354013" algn="just"/>
            <a:r>
              <a:rPr lang="ru-RU" sz="1700" dirty="0" smtClean="0">
                <a:solidFill>
                  <a:srgbClr val="0070C0"/>
                </a:solidFill>
              </a:rPr>
              <a:t>Электронный </a:t>
            </a:r>
            <a:r>
              <a:rPr lang="ru-RU" sz="1700" dirty="0">
                <a:solidFill>
                  <a:srgbClr val="0070C0"/>
                </a:solidFill>
              </a:rPr>
              <a:t>листок нетрудоспособности имеет такую же юридическую силу и функции, что и бумажный аналог.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464" y="5965448"/>
            <a:ext cx="4620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Дополнительная информация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</a:rPr>
              <a:t>на сайте </a:t>
            </a:r>
            <a:r>
              <a:rPr lang="en-US" sz="1600" dirty="0" smtClean="0">
                <a:hlinkClick r:id="rId2"/>
              </a:rPr>
              <a:t>https</a:t>
            </a:r>
            <a:r>
              <a:rPr lang="ru-RU" sz="1600" dirty="0" smtClean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r66.fss.ru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</a:rPr>
              <a:t>по телефону горячей линии </a:t>
            </a:r>
            <a:r>
              <a:rPr lang="ru-RU" sz="1600" b="1" dirty="0" smtClean="0">
                <a:solidFill>
                  <a:srgbClr val="FF0000"/>
                </a:solidFill>
              </a:rPr>
              <a:t>8 (343) 375-83-98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2844" y="5965448"/>
            <a:ext cx="4620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Дополнительная информация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</a:rPr>
              <a:t>на сайте </a:t>
            </a:r>
            <a:r>
              <a:rPr lang="en-US" sz="1600" dirty="0" smtClean="0">
                <a:hlinkClick r:id="rId2"/>
              </a:rPr>
              <a:t>https</a:t>
            </a:r>
            <a:r>
              <a:rPr lang="ru-RU" sz="1600" dirty="0" smtClean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r66.fss.ru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</a:rPr>
              <a:t>по телефону горячей линии </a:t>
            </a:r>
            <a:r>
              <a:rPr lang="ru-RU" sz="1600" b="1" dirty="0" smtClean="0">
                <a:solidFill>
                  <a:srgbClr val="FF0000"/>
                </a:solidFill>
              </a:rPr>
              <a:t>8 (343) 375-83-98 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274</Words>
  <Application>Microsoft Office PowerPoint</Application>
  <PresentationFormat>Лист A4 (210x297 мм)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Воронина Ксения Валентиновна</dc:creator>
  <cp:lastModifiedBy>Петрова Ирина Семёновна</cp:lastModifiedBy>
  <cp:revision>7</cp:revision>
  <cp:lastPrinted>2020-03-20T04:52:11Z</cp:lastPrinted>
  <dcterms:created xsi:type="dcterms:W3CDTF">2020-03-20T04:39:54Z</dcterms:created>
  <dcterms:modified xsi:type="dcterms:W3CDTF">2020-03-23T06:21:35Z</dcterms:modified>
</cp:coreProperties>
</file>