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2" r:id="rId8"/>
    <p:sldId id="264" r:id="rId9"/>
    <p:sldId id="266" r:id="rId10"/>
    <p:sldId id="263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79" autoAdjust="0"/>
  </p:normalViewPr>
  <p:slideViewPr>
    <p:cSldViewPr>
      <p:cViewPr varScale="1">
        <p:scale>
          <a:sx n="99" d="100"/>
          <a:sy n="99" d="100"/>
        </p:scale>
        <p:origin x="-125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F985-B6BB-4F80-A555-8CCF876FA01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5899-222E-4CA5-8CDF-011A68BE01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501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F985-B6BB-4F80-A555-8CCF876FA01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5899-222E-4CA5-8CDF-011A68BE01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149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F985-B6BB-4F80-A555-8CCF876FA01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5899-222E-4CA5-8CDF-011A68BE01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157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F985-B6BB-4F80-A555-8CCF876FA01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5899-222E-4CA5-8CDF-011A68BE01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712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F985-B6BB-4F80-A555-8CCF876FA01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5899-222E-4CA5-8CDF-011A68BE01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641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F985-B6BB-4F80-A555-8CCF876FA01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5899-222E-4CA5-8CDF-011A68BE01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29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F985-B6BB-4F80-A555-8CCF876FA01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5899-222E-4CA5-8CDF-011A68BE01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077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F985-B6BB-4F80-A555-8CCF876FA01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5899-222E-4CA5-8CDF-011A68BE01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874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F985-B6BB-4F80-A555-8CCF876FA01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5899-222E-4CA5-8CDF-011A68BE01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221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F985-B6BB-4F80-A555-8CCF876FA01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5899-222E-4CA5-8CDF-011A68BE01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742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F985-B6BB-4F80-A555-8CCF876FA01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5899-222E-4CA5-8CDF-011A68BE01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991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FF985-B6BB-4F80-A555-8CCF876FA01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F5899-222E-4CA5-8CDF-011A68BE01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35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60648"/>
            <a:ext cx="6585992" cy="1077478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Правительство Свердловской области</a:t>
            </a:r>
            <a:r>
              <a:rPr lang="ru-RU" sz="1800" b="1" dirty="0" smtClean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>Министерство по управлению государственным имуществом Свердловской области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9144000" cy="123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512" y="1405220"/>
            <a:ext cx="9107488" cy="16705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3200" dirty="0" smtClean="0"/>
              <a:t>Источники информации о значениях </a:t>
            </a:r>
            <a:r>
              <a:rPr lang="ru-RU" sz="3200" dirty="0" err="1" smtClean="0"/>
              <a:t>ценообразующих</a:t>
            </a:r>
            <a:r>
              <a:rPr lang="ru-RU" sz="3200" dirty="0" smtClean="0"/>
              <a:t> факторах</a:t>
            </a:r>
            <a:endParaRPr lang="ru-RU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sz="1100" dirty="0">
                <a:latin typeface="Arial" panose="020B0604020202020204" pitchFamily="34" charset="0"/>
                <a:ea typeface="Times New Roman" panose="02020603050405020304" pitchFamily="18" charset="0"/>
              </a:rPr>
              <a:t>мероприятия по сбору, обработке, систематизации и накоплению информации для определения экономически обоснованной кадастровой стоимости в 2019 году</a:t>
            </a:r>
            <a:endParaRPr lang="ru-RU" sz="11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6" y="1534835"/>
            <a:ext cx="8821739" cy="2199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hangingPunct="0"/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365104"/>
            <a:ext cx="4824536" cy="1416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отдела подготовки системно-аналитической информации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ГБУ СО «Центр государственной кадастровой оценки» </a:t>
            </a:r>
          </a:p>
          <a:p>
            <a:pPr>
              <a:spcAft>
                <a:spcPts val="0"/>
              </a:spcAft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Лотов Иван Константинович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5400000">
            <a:off x="4594837" y="-1417724"/>
            <a:ext cx="34289" cy="91797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8359149"/>
              </p:ext>
            </p:extLst>
          </p:nvPr>
        </p:nvGraphicFramePr>
        <p:xfrm>
          <a:off x="4950894" y="5229200"/>
          <a:ext cx="4193106" cy="490728"/>
        </p:xfrm>
        <a:graphic>
          <a:graphicData uri="http://schemas.openxmlformats.org/drawingml/2006/table">
            <a:tbl>
              <a:tblPr/>
              <a:tblGrid>
                <a:gridCol w="41931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7320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Екатеринбург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марта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 года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21279" y="3602038"/>
            <a:ext cx="8778959" cy="306732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3" name="Рисунок 12" descr="Гербик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20688"/>
            <a:ext cx="1171374" cy="69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778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43232271"/>
              </p:ext>
            </p:extLst>
          </p:nvPr>
        </p:nvGraphicFramePr>
        <p:xfrm>
          <a:off x="179510" y="764704"/>
          <a:ext cx="8712969" cy="5631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2784"/>
                <a:gridCol w="1698087"/>
                <a:gridCol w="1698087"/>
                <a:gridCol w="2163693"/>
                <a:gridCol w="1150318"/>
              </a:tblGrid>
              <a:tr h="197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478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92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Кадастровый номер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Местоположение объекта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Вид </a:t>
                      </a:r>
                      <a:r>
                        <a:rPr lang="ru-RU" sz="1100" u="none" strike="noStrike" dirty="0" smtClean="0">
                          <a:effectLst/>
                        </a:rPr>
                        <a:t>разрешенного </a:t>
                      </a:r>
                      <a:r>
                        <a:rPr lang="ru-RU" sz="1100" u="none" strike="noStrike" dirty="0">
                          <a:effectLst/>
                        </a:rPr>
                        <a:t>использования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Назначение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Фактическое использование ОКС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535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Общие </a:t>
                      </a:r>
                      <a:r>
                        <a:rPr lang="ru-RU" sz="1100" u="none" strike="noStrike" dirty="0" smtClean="0">
                          <a:effectLst/>
                        </a:rPr>
                        <a:t>сведения</a:t>
                      </a:r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/>
                </a:tc>
              </a:tr>
              <a:tr h="1387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Перечень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Росреестра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</a:rPr>
                        <a:t>(приказ от 20.02.2017 г. </a:t>
                      </a:r>
                      <a:r>
                        <a:rPr lang="ru-RU" sz="1090" u="none" strike="noStrike" cap="all" baseline="0" dirty="0">
                          <a:effectLst/>
                        </a:rPr>
                        <a:t>N 74 </a:t>
                      </a:r>
                      <a:r>
                        <a:rPr lang="ru-RU" sz="900" u="none" strike="noStrike" cap="small" baseline="0" dirty="0">
                          <a:effectLst/>
                        </a:rPr>
                        <a:t>ОБ УТВЕРЖДЕНИИ ПОРЯДКА ФОРМИРОВАНИЯ И ПРЕДОСТАВЛЕНИЯ ПЕРЕЧНЯ ОБЪЕКТОВ НЕДВИЖИМОСТИ, ПОДЛЕЖАЩИХ ГОСУДАРСТВЕННОЙ КАДАСТРОВОЙ ОЦЕНКЕ)</a:t>
                      </a:r>
                      <a:endParaRPr lang="ru-RU" sz="9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Перечень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Росреестра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Перечень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Росреестра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</a:rPr>
                        <a:t>(приказ от 20.02.2017 г. N 74 </a:t>
                      </a:r>
                      <a:r>
                        <a:rPr lang="ru-RU" sz="900" u="none" strike="noStrike" dirty="0">
                          <a:effectLst/>
                        </a:rPr>
                        <a:t>ОБ УТВЕРЖДЕНИИ ПОРЯДКА ФОРМИРОВАНИЯ И ПРЕДОСТАВЛЕНИЯ ПЕРЕЧНЯ ОБЪЕКТОВ НЕДВИЖИМОСТИ, ПОДЛЕЖАЩИХ ГОСУДАРСТВЕННОЙ КАДАСТРОВОЙ ОЦЕНКЕ)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4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Геоинформационные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системы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Техническая </a:t>
                      </a:r>
                      <a:r>
                        <a:rPr lang="ru-RU" sz="1100" u="none" strike="noStrike" dirty="0">
                          <a:effectLst/>
                        </a:rPr>
                        <a:t>инвентаризация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техническая инвентаризация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9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Выездная </a:t>
                      </a:r>
                      <a:r>
                        <a:rPr lang="ru-RU" sz="1100" u="none" strike="noStrike" dirty="0">
                          <a:effectLst/>
                        </a:rPr>
                        <a:t>инспекция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Разрешение на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ввод объекта в эксплуатацию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выездная инспекция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ИСОГД</a:t>
                      </a:r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Разрешение </a:t>
                      </a:r>
                      <a:r>
                        <a:rPr lang="ru-RU" sz="1100" u="none" strike="noStrike" dirty="0">
                          <a:effectLst/>
                        </a:rPr>
                        <a:t>на строительство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effectLst/>
                        </a:rPr>
                        <a:t>Разрешение на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ввод объекта в эксплуатацию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6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Декларация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Ви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д разрешенного использования земельного участка</a:t>
                      </a:r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декларация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619672" y="260648"/>
            <a:ext cx="7344816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Описание таблиц </a:t>
            </a:r>
            <a:r>
              <a:rPr lang="ru-RU" sz="2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ценообразующих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факторов</a:t>
            </a:r>
            <a:endParaRPr kumimoji="0" lang="ru-RU" sz="2400" b="1" i="0" u="none" strike="noStrike" kern="1200" cap="none" spc="0" normalizeH="0" baseline="0" noProof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Гербик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1171374" cy="69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65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27584" y="764705"/>
          <a:ext cx="7632848" cy="5797102"/>
        </p:xfrm>
        <a:graphic>
          <a:graphicData uri="http://schemas.openxmlformats.org/drawingml/2006/table">
            <a:tbl>
              <a:tblPr/>
              <a:tblGrid>
                <a:gridCol w="1897897"/>
                <a:gridCol w="1444053"/>
                <a:gridCol w="1182748"/>
                <a:gridCol w="1196500"/>
                <a:gridCol w="1911650"/>
              </a:tblGrid>
              <a:tr h="175254">
                <a:tc gridSpan="4">
                  <a:txBody>
                    <a:bodyPr/>
                    <a:lstStyle/>
                    <a:p>
                      <a:pPr algn="ctr" fontAlgn="ctr"/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0074">
                <a:tc gridSpan="4">
                  <a:txBody>
                    <a:bodyPr/>
                    <a:lstStyle/>
                    <a:p>
                      <a:pPr algn="ctr" fontAlgn="ctr"/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6933">
                <a:tc gridSpan="4">
                  <a:txBody>
                    <a:bodyPr/>
                    <a:lstStyle/>
                    <a:p>
                      <a:pPr algn="ctr" fontAlgn="ctr"/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Иная характеристика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надземных этажей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593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Площадь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Строительный объем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Протяженность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Площадь застройки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93" marR="5693" marT="56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93" marR="5693" marT="56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93" marR="5693" marT="56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93" marR="5693" marT="56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93" marR="5693" marT="56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0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Перечень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Россреестра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(приказ от 20.02.2017 г. N 74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 УТВЕРЖДЕНИИ ПОРЯДКА ФОРМИРОВАНИЯ И ПРЕДОСТАВЛЕНИЯ ПЕРЕЧНЯ ОБЪЕКТОВ НЕДВИЖИМОСТИ, ПОДЛЕЖАЩИХ ГОСУДАРСТВЕННОЙ КАДАСТРОВОЙ ОЦЕНКЕ)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Перечень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Россреестра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выездная инспекция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корпорация — Фонд содействия реформированию жилищно-коммунального хозяйства https://www.reformagkh.ru/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61"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1619672" y="260648"/>
            <a:ext cx="7344816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Описание таблиц </a:t>
            </a:r>
            <a:r>
              <a:rPr lang="ru-RU" sz="2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ценообразующих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факторов</a:t>
            </a:r>
            <a:endParaRPr kumimoji="0" lang="ru-RU" sz="2400" b="1" i="0" u="none" strike="noStrike" kern="1200" cap="none" spc="0" normalizeH="0" baseline="0" noProof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" name="Рисунок 3" descr="Гербик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1171374" cy="696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836713"/>
          <a:ext cx="8064895" cy="5570965"/>
        </p:xfrm>
        <a:graphic>
          <a:graphicData uri="http://schemas.openxmlformats.org/drawingml/2006/table">
            <a:tbl>
              <a:tblPr/>
              <a:tblGrid>
                <a:gridCol w="1612979"/>
                <a:gridCol w="1612979"/>
                <a:gridCol w="1612979"/>
                <a:gridCol w="1612979"/>
                <a:gridCol w="1612979"/>
              </a:tblGrid>
              <a:tr h="185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9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80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подземных этажей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Этажность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Этаж расположения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Материал основных несущих конструкций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ввода объекта в эксплуатацию или завершения строительства (для ОНС – год получения разрешения на строительство)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8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49" marR="5649" marT="56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49" marR="5649" marT="56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49" marR="5649" marT="56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49" marR="5649" marT="56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49" marR="5649" marT="56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1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Перечень Россреестра 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Перечень Россреестра 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Перечень Россреестра 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Перечень Россреестра 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Перечень Россреестра 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выездная инспекция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выездная инспекция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выездная инспекция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выездная инспекция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выездная инспекция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90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корпорация — Фонд содействия реформированию жилищно-коммунального хозяйства https://www.reformagkh.ru/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корпорация — Фонд содействия реформированию жилищно-коммунального хозяйства https://www.reformagkh.ru/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корпорация — Фонд содействия реформированию жилищно-коммунального хозяйства https://www.reformagkh.ru/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корпорация — Фонд содействия реформированию жилищно-коммунального хозяйства https://www.reformagkh.ru/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корпорация — Фонд содействия реформированию жилищно-коммунального хозяйства https://www.reformagkh.ru/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0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49" marR="5649" marT="5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1619672" y="260648"/>
            <a:ext cx="7344816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Описание таблиц </a:t>
            </a:r>
            <a:r>
              <a:rPr lang="ru-RU" sz="2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ценообразующих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факторов</a:t>
            </a:r>
            <a:endParaRPr kumimoji="0" lang="ru-RU" sz="2400" b="1" i="0" u="none" strike="noStrike" kern="1200" cap="none" spc="0" normalizeH="0" baseline="0" noProof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" name="Рисунок 4" descr="Гербик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1171374" cy="696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836712"/>
          <a:ext cx="8064896" cy="5400600"/>
        </p:xfrm>
        <a:graphic>
          <a:graphicData uri="http://schemas.openxmlformats.org/drawingml/2006/table">
            <a:tbl>
              <a:tblPr/>
              <a:tblGrid>
                <a:gridCol w="1789318"/>
                <a:gridCol w="1893046"/>
                <a:gridCol w="1192879"/>
                <a:gridCol w="1763385"/>
                <a:gridCol w="1426268"/>
              </a:tblGrid>
              <a:tr h="2027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710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18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Дата проведения капитального ремонта (реконструкции)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Дата установления состояния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Планировка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Наличие обременений  (ограничений) ОКС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Класс линейного объекта (надземный, наземный, подземный)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3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6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выездная инспекция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корпорация — Фонд содействия реформированию жилищно-коммунального хозяйства https://www.reformagkh.ru/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государственный реестр объектов культурного наследия Приложение 5 МУ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4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векторная схема</a:t>
                      </a:r>
                    </a:p>
                  </a:txBody>
                  <a:tcPr marL="6109" marR="6109" marT="6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 descr="Гербик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1171374" cy="696508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619672" y="260648"/>
            <a:ext cx="7344816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Описание таблиц </a:t>
            </a:r>
            <a:r>
              <a:rPr lang="ru-RU" sz="2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ценообразующих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факторов</a:t>
            </a:r>
            <a:endParaRPr kumimoji="0" lang="ru-RU" sz="2400" b="1" i="0" u="none" strike="noStrike" kern="1200" cap="none" spc="0" normalizeH="0" baseline="0" noProof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90078953"/>
              </p:ext>
            </p:extLst>
          </p:nvPr>
        </p:nvGraphicFramePr>
        <p:xfrm>
          <a:off x="611561" y="980728"/>
          <a:ext cx="7920878" cy="5111533"/>
        </p:xfrm>
        <a:graphic>
          <a:graphicData uri="http://schemas.openxmlformats.org/drawingml/2006/table">
            <a:tbl>
              <a:tblPr/>
              <a:tblGrid>
                <a:gridCol w="1643397"/>
                <a:gridCol w="1673007"/>
                <a:gridCol w="1835867"/>
                <a:gridCol w="1495344"/>
                <a:gridCol w="1273263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435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Электроснабжение объекта оценки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Водоснабжение объекта оценки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Канализация объекта оценки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Теплоснабжение объекта оценки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Газоснабжение объекта оценки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411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описание коммуникаций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77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техническая инвентаризация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3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9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векторная схема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векторная схема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векторная схема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векторная схема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векторная схема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1619672" y="260648"/>
            <a:ext cx="7344816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Описание таблиц </a:t>
            </a:r>
            <a:r>
              <a:rPr lang="ru-RU" sz="2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ценообразующих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факторов</a:t>
            </a:r>
            <a:endParaRPr kumimoji="0" lang="ru-RU" sz="2400" b="1" i="0" u="none" strike="noStrike" kern="1200" cap="none" spc="0" normalizeH="0" baseline="0" noProof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" name="Рисунок 4" descr="Гербик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1171374" cy="696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99593" y="1052735"/>
          <a:ext cx="7560838" cy="5318138"/>
        </p:xfrm>
        <a:graphic>
          <a:graphicData uri="http://schemas.openxmlformats.org/drawingml/2006/table">
            <a:tbl>
              <a:tblPr/>
              <a:tblGrid>
                <a:gridCol w="1506971"/>
                <a:gridCol w="1506971"/>
                <a:gridCol w="1273131"/>
                <a:gridCol w="1273131"/>
                <a:gridCol w="2000634"/>
              </a:tblGrid>
              <a:tr h="1677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550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56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цен потребительской корзины по муниципальным районам (городским округам)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Товарооборот на 1 человека по муниципальным районам (городским округам).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Наличие в СНП магазина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Наличие в СНП общеобразовательной школы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Отнесение ОКС к категории ветхого, аварийного объекта.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Объект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культурного наследия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89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сведения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дополнительно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91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5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3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корпорация — Фонд содействия реформированию жилищно-коммунального хозяйства https://www.reformagkh.ru/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декларация</a:t>
                      </a:r>
                    </a:p>
                  </a:txBody>
                  <a:tcPr marL="5807" marR="5807" marT="5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 descr="Гербик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1171374" cy="696508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260648"/>
            <a:ext cx="7344816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Описание таблиц </a:t>
            </a:r>
            <a:r>
              <a:rPr lang="ru-RU" sz="2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ценообразующих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факторов</a:t>
            </a:r>
            <a:endParaRPr kumimoji="0" lang="ru-RU" sz="2400" b="1" i="0" u="none" strike="noStrike" kern="1200" cap="none" spc="0" normalizeH="0" baseline="0" noProof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668344" cy="122413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Приказ </a:t>
            </a:r>
            <a:r>
              <a:rPr lang="ru-RU" sz="27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Минэкономразвития от 12 мая 2017 г. </a:t>
            </a:r>
            <a:r>
              <a:rPr lang="ru-RU" sz="27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 226 Об </a:t>
            </a:r>
            <a:r>
              <a:rPr lang="ru-RU" sz="27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утверждении </a:t>
            </a:r>
            <a:r>
              <a:rPr lang="ru-RU" sz="27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методических указаний о </a:t>
            </a:r>
            <a:r>
              <a:rPr lang="ru-RU" sz="27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государственной кадастровой </a:t>
            </a:r>
            <a:r>
              <a:rPr lang="ru-RU" sz="27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оценке </a:t>
            </a:r>
            <a:br>
              <a:rPr lang="ru-RU" sz="27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5040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09728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кадастровой стоимости включает в себя следующие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определение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ценообразующих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факторов объектов недвижимости (далее 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ценообразующие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факторы);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первичная группировка объектов недвижимости на основе сегментации объектов недвижимости, предусмотренной Указаниями;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сбор сведений о значениях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ценообразующих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факторов;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сбор рыночной информации;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группировка объектов недвижимости;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построение модели оценки кадастровой стоимости и обоснование выбора вида модели оценки кадастровой стоимости;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анализ качества модели оценки кадастровой стоимости;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расчет кадастровой стоимости, включая индивидуальные расчеты для объектов недвижимости, по которым невозможно выполнить определение кадастровой стоимости методами массовой оценки, а также в случаях, указанных в пункте 8.1 Указаний;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анализ результатов определения кадастровой стоимости;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составление отчета об итогах государственной кадастровой оценки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Гербик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20688"/>
            <a:ext cx="1171374" cy="69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022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7344816" cy="10081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Разделение </a:t>
            </a:r>
            <a:r>
              <a:rPr lang="ru-RU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ценообразующих</a:t>
            </a:r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факторов</a:t>
            </a:r>
            <a:endParaRPr lang="ru-RU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8119814" cy="448369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324000" indent="256032">
              <a:spcAft>
                <a:spcPts val="60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факторы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характеризующие внешнюю среду объектов недвижимости;</a:t>
            </a:r>
          </a:p>
          <a:p>
            <a:pPr marL="324000" indent="256032">
              <a:spcAft>
                <a:spcPts val="600"/>
              </a:spcAft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24000" indent="256032">
              <a:spcAft>
                <a:spcPts val="60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факторы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характеризующие непосредственное окружение и сегмент рынка объектов недвижимости;</a:t>
            </a:r>
          </a:p>
          <a:p>
            <a:pPr marL="324000" indent="256032">
              <a:spcAft>
                <a:spcPts val="600"/>
              </a:spcAft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24000" indent="256032">
              <a:spcAft>
                <a:spcPts val="60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факторы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характеризующие объект недвижимости.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Гербик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20688"/>
            <a:ext cx="1171374" cy="69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07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7039694" cy="1191666"/>
          </a:xfrm>
        </p:spPr>
        <p:txBody>
          <a:bodyPr>
            <a:noAutofit/>
          </a:bodyPr>
          <a:lstStyle/>
          <a:p>
            <a:pPr algn="just"/>
            <a:r>
              <a:rPr lang="ru-RU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Источники информации</a:t>
            </a:r>
            <a:endParaRPr lang="ru-RU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82453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 smtClean="0"/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данные, имеющиеся в распоряжении организаций, подведомственных органам исполнительной власти субъекта Российской Федерации или органам муниципальных образований;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данные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из фонда данных государственной кадастровой оценки, автоматизированной информационной системы "Мониторинг рынка недвижимости", дежурных кадастровых карт государственного фонда данных, сформированного в результате проведения землеустройства;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адресные цифровые планы и цифровые тематические карты;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архивы органов и организаций технической инвентаризации;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иные источники информации, представленные в информационных системах, примерный перечень которых для целей Указаний приведен в приложении N 5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Указаниям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Гербик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20688"/>
            <a:ext cx="1171374" cy="69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626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01611940"/>
              </p:ext>
            </p:extLst>
          </p:nvPr>
        </p:nvGraphicFramePr>
        <p:xfrm>
          <a:off x="683568" y="1628800"/>
          <a:ext cx="7920880" cy="4824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32"/>
                <a:gridCol w="7427148"/>
              </a:tblGrid>
              <a:tr h="964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N п/п</a:t>
                      </a:r>
                      <a:endParaRPr lang="ru-RU" sz="12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</a:rPr>
                        <a:t>Вид кадастра, реестра, информационной системы</a:t>
                      </a:r>
                      <a:endParaRPr lang="ru-RU" sz="18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964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>
                          <a:effectLst/>
                        </a:rPr>
                        <a:t>1</a:t>
                      </a:r>
                      <a:endParaRPr lang="ru-RU" sz="18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</a:rPr>
                        <a:t>Реестр федеральных государственных информационных систем</a:t>
                      </a:r>
                      <a:endParaRPr lang="ru-RU" sz="18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964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>
                          <a:effectLst/>
                        </a:rPr>
                        <a:t>2</a:t>
                      </a:r>
                      <a:endParaRPr lang="ru-RU" sz="18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</a:rPr>
                        <a:t>Информационная система обеспечения градостроительной деятельности</a:t>
                      </a:r>
                      <a:endParaRPr lang="ru-RU" sz="18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964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>
                          <a:effectLst/>
                        </a:rPr>
                        <a:t>3</a:t>
                      </a:r>
                      <a:endParaRPr lang="ru-RU" sz="18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</a:rPr>
                        <a:t>Федеральная государственная информационная система территориального планирования</a:t>
                      </a:r>
                      <a:endParaRPr lang="ru-RU" sz="18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964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>
                          <a:effectLst/>
                        </a:rPr>
                        <a:t>4</a:t>
                      </a:r>
                      <a:endParaRPr lang="ru-RU" sz="18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</a:rPr>
                        <a:t>Федеральная информационная адресная система</a:t>
                      </a:r>
                      <a:endParaRPr lang="ru-RU" sz="18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7344816" cy="10081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Краткий список источников информации (приложение № 5 МУ)</a:t>
            </a:r>
            <a:endParaRPr lang="ru-RU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Гербик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20688"/>
            <a:ext cx="1171374" cy="69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585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3023486"/>
              </p:ext>
            </p:extLst>
          </p:nvPr>
        </p:nvGraphicFramePr>
        <p:xfrm>
          <a:off x="755576" y="1484784"/>
          <a:ext cx="7848872" cy="5145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243"/>
                <a:gridCol w="7359629"/>
              </a:tblGrid>
              <a:tr h="708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</a:rPr>
                        <a:t>5</a:t>
                      </a:r>
                      <a:endParaRPr lang="ru-RU" sz="18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</a:rPr>
                        <a:t>Государственный реестр муниципальных образований Российской Федерации</a:t>
                      </a:r>
                      <a:endParaRPr lang="ru-RU" sz="18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708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>
                          <a:effectLst/>
                        </a:rPr>
                        <a:t>6</a:t>
                      </a:r>
                      <a:endParaRPr lang="ru-RU" sz="18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>
                          <a:effectLst/>
                        </a:rPr>
                        <a:t>Государственный кадастр особо охраняемых природных территорий</a:t>
                      </a:r>
                      <a:endParaRPr lang="ru-RU" sz="18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971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>
                          <a:effectLst/>
                        </a:rPr>
                        <a:t>7</a:t>
                      </a:r>
                      <a:endParaRPr lang="ru-RU" sz="18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</a:rPr>
                        <a:t>Единый государственный реестр объектов культурного наследия (памятников истории и культуры) народов Российской Федерации</a:t>
                      </a:r>
                      <a:endParaRPr lang="ru-RU" sz="18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708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>
                          <a:effectLst/>
                        </a:rPr>
                        <a:t>8</a:t>
                      </a:r>
                      <a:endParaRPr lang="ru-RU" sz="18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 кадастр отходов, включающий в себя Государственный реестр объектов размещения отходов</a:t>
                      </a:r>
                    </a:p>
                  </a:txBody>
                  <a:tcPr marL="39370" marR="39370" marT="64770" marB="64770"/>
                </a:tc>
              </a:tr>
              <a:tr h="971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</a:rPr>
                        <a:t>9</a:t>
                      </a:r>
                      <a:endParaRPr lang="ru-RU" sz="18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Реестр объектов электросетевого хозяйства, входящих в единую национальную (общероссийскую) электрическую сеть</a:t>
                      </a:r>
                    </a:p>
                  </a:txBody>
                  <a:tcPr marL="39370" marR="39370" marT="64770" marB="64770"/>
                </a:tc>
              </a:tr>
              <a:tr h="971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ru-RU" sz="1800" kern="5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Единый государственный реестр автомобильных дорог</a:t>
                      </a:r>
                      <a:endParaRPr kumimoji="0" lang="ru-RU" sz="1800" kern="5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7344816" cy="10081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Краткий список источников информации (приложение № 5 МУ)</a:t>
            </a:r>
            <a:endParaRPr lang="ru-RU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Гербик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20688"/>
            <a:ext cx="1171374" cy="69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931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8191822" cy="41236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 При обработке информации, содержащейся в Перечне объектов недвижимости, подлежащих ГКО… …указанный Перечень преобразуется в формат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xls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xlsx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дополняется столбцами "Вид использования объектов недвижимости" и "Источник информации о виде использования объектов недвижимости".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целей Указаний вид использования объекта недвижимости определяется по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согласованию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уполномоченным органом и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местного самоуправления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территории которых расположены объекты недвижимости,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письменного подтверждения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указанных органов.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Гербик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20688"/>
            <a:ext cx="1171374" cy="69650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47664" y="404664"/>
            <a:ext cx="7344816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Согласование</a:t>
            </a:r>
            <a:r>
              <a:rPr kumimoji="0" lang="ru-RU" sz="3200" b="1" i="0" u="none" strike="noStrike" kern="1200" cap="none" spc="0" normalizeH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вида использования ОН</a:t>
            </a:r>
            <a:endParaRPr kumimoji="0" lang="ru-RU" sz="3200" b="1" i="0" u="none" strike="noStrike" kern="1200" cap="none" spc="0" normalizeH="0" baseline="0" noProof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46085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целей Указаний под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видом использования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объекта недвижимости понимается использование в соответствии с его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фактическим разрешенным использованием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целей Указаний фактическое разрешенное использование объекта недвижимости - фактическое (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использование объекта недвижимости, не противоречащее установленным требованиям к использованию объекта недвижимости.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404664"/>
            <a:ext cx="7344816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Вид использования объектов</a:t>
            </a:r>
            <a:r>
              <a:rPr kumimoji="0" lang="ru-RU" sz="3200" b="1" i="0" u="none" strike="noStrike" kern="1200" cap="none" spc="0" normalizeH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недвижимости</a:t>
            </a:r>
            <a:endParaRPr kumimoji="0" lang="ru-RU" sz="3200" b="1" i="0" u="none" strike="noStrike" kern="1200" cap="none" spc="0" normalizeH="0" baseline="0" noProof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" name="Рисунок 4" descr="Гербик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20688"/>
            <a:ext cx="1171374" cy="696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420888"/>
            <a:ext cx="8424936" cy="3888431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вида разрешенного использования земельного участка</a:t>
            </a:r>
          </a:p>
          <a:p>
            <a:pPr algn="just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вида разрешенного использования ОКС, в том числе на основе технической документации на него</a:t>
            </a:r>
          </a:p>
          <a:p>
            <a:pPr algn="just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фактического использования земельного участка и (или) расположенных на нем ОКС.</a:t>
            </a:r>
          </a:p>
          <a:p>
            <a:endParaRPr lang="ru-RU" dirty="0"/>
          </a:p>
        </p:txBody>
      </p:sp>
      <p:pic>
        <p:nvPicPr>
          <p:cNvPr id="4" name="Рисунок 3" descr="Гербик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20688"/>
            <a:ext cx="1171374" cy="696508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47664" y="404664"/>
            <a:ext cx="7344816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Источники информации о виде</a:t>
            </a:r>
            <a:r>
              <a:rPr kumimoji="0" lang="ru-RU" sz="3200" b="1" i="0" u="none" strike="noStrike" kern="1200" cap="none" spc="0" normalizeH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использования ОН</a:t>
            </a:r>
            <a:endParaRPr kumimoji="0" lang="ru-RU" sz="3200" b="1" i="0" u="none" strike="noStrike" kern="1200" cap="none" spc="0" normalizeH="0" baseline="0" noProof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1105</Words>
  <Application>Microsoft Office PowerPoint</Application>
  <PresentationFormat>Экран (4:3)</PresentationFormat>
  <Paragraphs>332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Правительство Свердловской области Министерство по управлению государственным имуществом Свердловской области</vt:lpstr>
      <vt:lpstr>  Приказ Минэкономразвития от 12 мая 2017 г. N 226 Об утверждении методических указаний о государственной кадастровой оценке  </vt:lpstr>
      <vt:lpstr>Разделение ценообразующих факторов</vt:lpstr>
      <vt:lpstr>Источники информации</vt:lpstr>
      <vt:lpstr>Краткий список источников информации (приложение № 5 МУ)</vt:lpstr>
      <vt:lpstr>Краткий список источников информации (приложение № 5 МУ)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Лотов Иван Константинович</cp:lastModifiedBy>
  <cp:revision>43</cp:revision>
  <dcterms:created xsi:type="dcterms:W3CDTF">2018-03-13T00:50:08Z</dcterms:created>
  <dcterms:modified xsi:type="dcterms:W3CDTF">2018-03-14T04:21:36Z</dcterms:modified>
</cp:coreProperties>
</file>