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3" r:id="rId2"/>
    <p:sldId id="277" r:id="rId3"/>
    <p:sldId id="257" r:id="rId4"/>
    <p:sldId id="302" r:id="rId5"/>
    <p:sldId id="303" r:id="rId6"/>
    <p:sldId id="278" r:id="rId7"/>
    <p:sldId id="301" r:id="rId8"/>
    <p:sldId id="296" r:id="rId9"/>
    <p:sldId id="279" r:id="rId10"/>
    <p:sldId id="264" r:id="rId11"/>
    <p:sldId id="266" r:id="rId12"/>
    <p:sldId id="267" r:id="rId13"/>
    <p:sldId id="280" r:id="rId14"/>
    <p:sldId id="297" r:id="rId15"/>
    <p:sldId id="259" r:id="rId16"/>
    <p:sldId id="282" r:id="rId17"/>
    <p:sldId id="261" r:id="rId18"/>
    <p:sldId id="271" r:id="rId19"/>
    <p:sldId id="281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300" r:id="rId28"/>
    <p:sldId id="291" r:id="rId29"/>
    <p:sldId id="298" r:id="rId30"/>
    <p:sldId id="294" r:id="rId31"/>
    <p:sldId id="293" r:id="rId32"/>
    <p:sldId id="304" r:id="rId33"/>
    <p:sldId id="29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43" autoAdjust="0"/>
  </p:normalViewPr>
  <p:slideViewPr>
    <p:cSldViewPr>
      <p:cViewPr varScale="1">
        <p:scale>
          <a:sx n="52" d="100"/>
          <a:sy n="52" d="100"/>
        </p:scale>
        <p:origin x="-84" y="-11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млн. рублей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Pt>
            <c:idx val="0"/>
            <c:explosion val="0"/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702.9</c:v>
                </c:pt>
                <c:pt idx="1">
                  <c:v>992.9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26312604926613076"/>
          <c:y val="0.71075399854681964"/>
          <c:w val="0.48392886901455634"/>
          <c:h val="0.2336733286120283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Администрация АГО</c:v>
                </c:pt>
                <c:pt idx="1">
                  <c:v>Управление образованием АГО</c:v>
                </c:pt>
                <c:pt idx="2">
                  <c:v>Дума АГО</c:v>
                </c:pt>
                <c:pt idx="3">
                  <c:v>Асбестовская ТИК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769</c:v>
                </c:pt>
                <c:pt idx="1">
                  <c:v>952.8</c:v>
                </c:pt>
                <c:pt idx="2">
                  <c:v>12.9</c:v>
                </c:pt>
                <c:pt idx="3">
                  <c:v>3.5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Уличное освещение</c:v>
                </c:pt>
                <c:pt idx="1">
                  <c:v>Озеленение территории</c:v>
                </c:pt>
                <c:pt idx="2">
                  <c:v>Содержание мест массового отдыха</c:v>
                </c:pt>
                <c:pt idx="3">
                  <c:v>Организация субботников</c:v>
                </c:pt>
                <c:pt idx="4">
                  <c:v>Сбор, вывоз мусора с несанкционированных свалок</c:v>
                </c:pt>
                <c:pt idx="5">
                  <c:v>Разработка генеральной схемы очистки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21.1</c:v>
                </c:pt>
                <c:pt idx="1">
                  <c:v>2.8</c:v>
                </c:pt>
                <c:pt idx="2">
                  <c:v>6.8</c:v>
                </c:pt>
                <c:pt idx="3">
                  <c:v>2.2000000000000002</c:v>
                </c:pt>
                <c:pt idx="4">
                  <c:v>4</c:v>
                </c:pt>
                <c:pt idx="5">
                  <c:v>1.2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431948400315244"/>
          <c:y val="7.7004620569224511E-2"/>
          <c:w val="0.32672027758395294"/>
          <c:h val="0.8381671979466667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perspective val="30"/>
    </c:view3D>
    <c:plotArea>
      <c:layout>
        <c:manualLayout>
          <c:layoutTarget val="inner"/>
          <c:xMode val="edge"/>
          <c:yMode val="edge"/>
          <c:x val="8.4370639674007195E-2"/>
          <c:y val="0.12990266841644793"/>
          <c:w val="0.90218900270665048"/>
          <c:h val="0.759115923009623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19.7</c:v>
                </c:pt>
              </c:numCache>
            </c:numRef>
          </c:val>
        </c:ser>
        <c:shape val="box"/>
        <c:axId val="39056896"/>
        <c:axId val="39058432"/>
        <c:axId val="0"/>
      </c:bar3DChart>
      <c:catAx>
        <c:axId val="39056896"/>
        <c:scaling>
          <c:orientation val="minMax"/>
        </c:scaling>
        <c:axPos val="b"/>
        <c:numFmt formatCode="General" sourceLinked="1"/>
        <c:tickLblPos val="nextTo"/>
        <c:crossAx val="39058432"/>
        <c:crosses val="autoZero"/>
        <c:auto val="1"/>
        <c:lblAlgn val="ctr"/>
        <c:lblOffset val="100"/>
      </c:catAx>
      <c:valAx>
        <c:axId val="39058432"/>
        <c:scaling>
          <c:orientation val="minMax"/>
        </c:scaling>
        <c:axPos val="l"/>
        <c:majorGridlines/>
        <c:numFmt formatCode="General" sourceLinked="1"/>
        <c:tickLblPos val="nextTo"/>
        <c:crossAx val="390568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753082751448535E-2"/>
          <c:y val="0.1231537439523467"/>
          <c:w val="0.87617936908829863"/>
          <c:h val="0.51128984146358536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</c:v>
                </c:pt>
              </c:strCache>
            </c:strRef>
          </c:tx>
          <c:spPr>
            <a:solidFill>
              <a:srgbClr val="D0EBB3"/>
            </a:solidFill>
          </c:spPr>
          <c:dLbls>
            <c:dLbl>
              <c:idx val="0"/>
              <c:layout>
                <c:manualLayout>
                  <c:x val="-0.14323236475005141"/>
                  <c:y val="2.1249312325404557E-3"/>
                </c:manualLayout>
              </c:layout>
              <c:showVal val="1"/>
            </c:dLbl>
            <c:dLbl>
              <c:idx val="1"/>
              <c:layout>
                <c:manualLayout>
                  <c:x val="0.20158629112970194"/>
                  <c:y val="-2.1249312325404557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2016 года            (1 687,3)</c:v>
                </c:pt>
                <c:pt idx="1">
                  <c:v>План 2017 года           (1 695,8)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603.29999999999995</c:v>
                </c:pt>
                <c:pt idx="1">
                  <c:v>542.4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CD"/>
            </a:solidFill>
          </c:spPr>
          <c:dLbls>
            <c:dLbl>
              <c:idx val="0"/>
              <c:layout>
                <c:manualLayout>
                  <c:x val="-0.1405799135509764"/>
                  <c:y val="-6.3747936976212933E-3"/>
                </c:manualLayout>
              </c:layout>
              <c:showVal val="1"/>
            </c:dLbl>
            <c:dLbl>
              <c:idx val="1"/>
              <c:layout>
                <c:manualLayout>
                  <c:x val="0.19893383993062724"/>
                  <c:y val="-2.1249312325404557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2016 года            (1 687,3)</c:v>
                </c:pt>
                <c:pt idx="1">
                  <c:v>План 2017 года           (1 695,8)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244.9</c:v>
                </c:pt>
                <c:pt idx="1">
                  <c:v>160.5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B3EBFF"/>
            </a:solidFill>
          </c:spPr>
          <c:dLbls>
            <c:dLbl>
              <c:idx val="0"/>
              <c:layout>
                <c:manualLayout>
                  <c:x val="-0.13792746235190204"/>
                  <c:y val="2.1249312325404557E-3"/>
                </c:manualLayout>
              </c:layout>
              <c:showVal val="1"/>
            </c:dLbl>
            <c:dLbl>
              <c:idx val="1"/>
              <c:layout>
                <c:manualLayout>
                  <c:x val="0.1962813887315519"/>
                  <c:y val="-6.3747936976212933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2016 года            (1 687,3)</c:v>
                </c:pt>
                <c:pt idx="1">
                  <c:v>План 2017 года           (1 695,8)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839.1</c:v>
                </c:pt>
                <c:pt idx="1">
                  <c:v>992.9</c:v>
                </c:pt>
              </c:numCache>
            </c:numRef>
          </c:val>
        </c:ser>
        <c:gapWidth val="100"/>
        <c:shape val="cylinder"/>
        <c:axId val="87324928"/>
        <c:axId val="87334912"/>
        <c:axId val="0"/>
      </c:bar3DChart>
      <c:catAx>
        <c:axId val="87324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 baseline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7334912"/>
        <c:crosses val="autoZero"/>
        <c:auto val="1"/>
        <c:lblAlgn val="ctr"/>
        <c:lblOffset val="100"/>
      </c:catAx>
      <c:valAx>
        <c:axId val="87334912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tickLblPos val="none"/>
        <c:crossAx val="87324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4481865587975669E-2"/>
          <c:y val="0.78053104449581701"/>
          <c:w val="0.79874213836478425"/>
          <c:h val="0.20723154048332648"/>
        </c:manualLayout>
      </c:layout>
      <c:txPr>
        <a:bodyPr/>
        <a:lstStyle/>
        <a:p>
          <a:pPr>
            <a:defRPr sz="2000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3172163621056788"/>
          <c:y val="0.13171131026623434"/>
          <c:w val="0.64033031248452965"/>
          <c:h val="0.485254831038666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52400" h="50800" prst="softRound"/>
              <a:bevelB w="152400" h="50800" prst="softRound"/>
            </a:sp3d>
          </c:spPr>
          <c:dPt>
            <c:idx val="0"/>
            <c:spPr>
              <a:solidFill>
                <a:srgbClr val="B3EBFF">
                  <a:alpha val="56000"/>
                </a:srgbClr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1"/>
            <c:spPr>
              <a:solidFill>
                <a:srgbClr val="FFFFA7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2"/>
            <c:spPr>
              <a:solidFill>
                <a:srgbClr val="FFB7B7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3"/>
            <c:spPr>
              <a:solidFill>
                <a:srgbClr val="BD92DE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4"/>
            <c:spPr>
              <a:solidFill>
                <a:srgbClr val="BEE395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Lbls>
            <c:dLbl>
              <c:idx val="2"/>
              <c:layout>
                <c:manualLayout>
                  <c:x val="1.4727875996632596E-2"/>
                  <c:y val="-6.8987293576415814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 (425,5 млн.руб.)</c:v>
                </c:pt>
                <c:pt idx="1">
                  <c:v>Доходы от использования имущества (102,8 млн.руб.)</c:v>
                </c:pt>
                <c:pt idx="2">
                  <c:v>Земельный налог (36,4 млн.руб.)</c:v>
                </c:pt>
                <c:pt idx="3">
                  <c:v>Доходы от продажи активов (45,8 млн.руб.)</c:v>
                </c:pt>
                <c:pt idx="4">
                  <c:v>Другие налоговые и неналоговые доходы (92,4 млн.руб.)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60.6</c:v>
                </c:pt>
                <c:pt idx="1">
                  <c:v>14.6</c:v>
                </c:pt>
                <c:pt idx="2">
                  <c:v>5.2</c:v>
                </c:pt>
                <c:pt idx="3">
                  <c:v>6.5</c:v>
                </c:pt>
                <c:pt idx="4">
                  <c:v>13.1</c:v>
                </c:pt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B w="152400" h="50800" prst="softRound"/>
        </a:sp3d>
      </c:spPr>
    </c:plotArea>
    <c:legend>
      <c:legendPos val="r"/>
      <c:layout>
        <c:manualLayout>
          <c:xMode val="edge"/>
          <c:yMode val="edge"/>
          <c:x val="3.4591194968553458E-2"/>
          <c:y val="0.61517280631041371"/>
          <c:w val="0.96540880503144655"/>
          <c:h val="0.38482719368959201"/>
        </c:manualLayout>
      </c:layout>
    </c:legend>
    <c:plotVisOnly val="1"/>
  </c:chart>
  <c:txPr>
    <a:bodyPr/>
    <a:lstStyle/>
    <a:p>
      <a:pPr>
        <a:defRPr sz="1800">
          <a:solidFill>
            <a:srgbClr val="00206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8.4370639674007195E-2"/>
          <c:y val="0.12990266841644793"/>
          <c:w val="0.90218900270665048"/>
          <c:h val="0.759115923009623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411.5</c:v>
                </c:pt>
                <c:pt idx="1">
                  <c:v>484.4</c:v>
                </c:pt>
                <c:pt idx="2">
                  <c:v>425.5</c:v>
                </c:pt>
              </c:numCache>
            </c:numRef>
          </c:val>
        </c:ser>
        <c:shape val="box"/>
        <c:axId val="90776704"/>
        <c:axId val="90778240"/>
        <c:axId val="0"/>
      </c:bar3DChart>
      <c:catAx>
        <c:axId val="90776704"/>
        <c:scaling>
          <c:orientation val="minMax"/>
        </c:scaling>
        <c:axPos val="b"/>
        <c:numFmt formatCode="General" sourceLinked="1"/>
        <c:tickLblPos val="nextTo"/>
        <c:crossAx val="90778240"/>
        <c:crosses val="autoZero"/>
        <c:auto val="1"/>
        <c:lblAlgn val="ctr"/>
        <c:lblOffset val="100"/>
      </c:catAx>
      <c:valAx>
        <c:axId val="90778240"/>
        <c:scaling>
          <c:orientation val="minMax"/>
        </c:scaling>
        <c:axPos val="l"/>
        <c:majorGridlines/>
        <c:numFmt formatCode="General" sourceLinked="1"/>
        <c:tickLblPos val="nextTo"/>
        <c:crossAx val="90776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8.4370639674007195E-2"/>
          <c:y val="0.12990266841644793"/>
          <c:w val="0.90218900270665048"/>
          <c:h val="0.759115923009623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31.5</c:v>
                </c:pt>
                <c:pt idx="2">
                  <c:v>36.4</c:v>
                </c:pt>
              </c:numCache>
            </c:numRef>
          </c:val>
        </c:ser>
        <c:shape val="box"/>
        <c:axId val="90860544"/>
        <c:axId val="90862336"/>
        <c:axId val="0"/>
      </c:bar3DChart>
      <c:catAx>
        <c:axId val="90860544"/>
        <c:scaling>
          <c:orientation val="minMax"/>
        </c:scaling>
        <c:axPos val="b"/>
        <c:numFmt formatCode="General" sourceLinked="1"/>
        <c:tickLblPos val="nextTo"/>
        <c:crossAx val="90862336"/>
        <c:crosses val="autoZero"/>
        <c:auto val="1"/>
        <c:lblAlgn val="ctr"/>
        <c:lblOffset val="100"/>
      </c:catAx>
      <c:valAx>
        <c:axId val="90862336"/>
        <c:scaling>
          <c:orientation val="minMax"/>
        </c:scaling>
        <c:axPos val="l"/>
        <c:majorGridlines/>
        <c:numFmt formatCode="General" sourceLinked="1"/>
        <c:tickLblPos val="nextTo"/>
        <c:crossAx val="90860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8.4370639674007195E-2"/>
          <c:y val="0.12990266841644793"/>
          <c:w val="0.90218900270665048"/>
          <c:h val="0.759115923009623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195.4</c:v>
                </c:pt>
                <c:pt idx="1">
                  <c:v>166</c:v>
                </c:pt>
                <c:pt idx="2">
                  <c:v>102.8</c:v>
                </c:pt>
              </c:numCache>
            </c:numRef>
          </c:val>
        </c:ser>
        <c:shape val="box"/>
        <c:axId val="91104384"/>
        <c:axId val="91105920"/>
        <c:axId val="0"/>
      </c:bar3DChart>
      <c:catAx>
        <c:axId val="91104384"/>
        <c:scaling>
          <c:orientation val="minMax"/>
        </c:scaling>
        <c:axPos val="b"/>
        <c:numFmt formatCode="General" sourceLinked="1"/>
        <c:tickLblPos val="nextTo"/>
        <c:crossAx val="91105920"/>
        <c:crosses val="autoZero"/>
        <c:auto val="1"/>
        <c:lblAlgn val="ctr"/>
        <c:lblOffset val="100"/>
      </c:catAx>
      <c:valAx>
        <c:axId val="91105920"/>
        <c:scaling>
          <c:orientation val="minMax"/>
        </c:scaling>
        <c:axPos val="l"/>
        <c:majorGridlines/>
        <c:numFmt formatCode="General" sourceLinked="1"/>
        <c:tickLblPos val="nextTo"/>
        <c:crossAx val="91104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Субвенции</c:v>
                </c:pt>
                <c:pt idx="1">
                  <c:v>Субсидии</c:v>
                </c:pt>
                <c:pt idx="2">
                  <c:v>Дотации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696.5</c:v>
                </c:pt>
                <c:pt idx="1">
                  <c:v>287.60000000000002</c:v>
                </c:pt>
                <c:pt idx="2">
                  <c:v>8.8000000000000007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495726603489361"/>
          <c:h val="0.919807000611043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 млн. руб.</c:v>
                </c:pt>
              </c:strCache>
            </c:strRef>
          </c:tx>
          <c:spPr>
            <a:solidFill>
              <a:srgbClr val="C9F1FF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w="152400" h="50800" prst="softRound"/>
            </a:sp3d>
          </c:spPr>
          <c:dLbls>
            <c:dLbl>
              <c:idx val="0"/>
              <c:layout>
                <c:manualLayout>
                  <c:x val="3.0214993688013066E-2"/>
                  <c:y val="-3.5103702915541601E-2"/>
                </c:manualLayout>
              </c:layout>
              <c:showVal val="1"/>
            </c:dLbl>
            <c:dLbl>
              <c:idx val="1"/>
              <c:layout>
                <c:manualLayout>
                  <c:x val="5.2155058967040556E-2"/>
                  <c:y val="-3.1307296444749652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бюджета 2016 (млн.руб.)</c:v>
                </c:pt>
                <c:pt idx="1">
                  <c:v>план 2016 года (млн.руб.)</c:v>
                </c:pt>
                <c:pt idx="2">
                  <c:v>план 2017 года (млн.руб.)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1597.1</c:v>
                </c:pt>
                <c:pt idx="1">
                  <c:v>1733.9</c:v>
                </c:pt>
                <c:pt idx="2">
                  <c:v>1738.2</c:v>
                </c:pt>
              </c:numCache>
            </c:numRef>
          </c:val>
          <c:shape val="cylinder"/>
        </c:ser>
        <c:shape val="cone"/>
        <c:axId val="91313664"/>
        <c:axId val="91315200"/>
        <c:axId val="90895680"/>
      </c:bar3DChart>
      <c:catAx>
        <c:axId val="91313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315200"/>
        <c:crosses val="autoZero"/>
        <c:auto val="1"/>
        <c:lblAlgn val="ctr"/>
        <c:lblOffset val="100"/>
      </c:catAx>
      <c:valAx>
        <c:axId val="91315200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.0" sourceLinked="1"/>
        <c:tickLblPos val="none"/>
        <c:crossAx val="91313664"/>
        <c:crosses val="autoZero"/>
        <c:crossBetween val="between"/>
        <c:majorUnit val="200"/>
      </c:valAx>
      <c:serAx>
        <c:axId val="90895680"/>
        <c:scaling>
          <c:orientation val="minMax"/>
        </c:scaling>
        <c:delete val="1"/>
        <c:axPos val="b"/>
        <c:tickLblPos val="none"/>
        <c:crossAx val="91315200"/>
        <c:crosses val="autoZero"/>
      </c:serAx>
      <c:spPr>
        <a:noFill/>
        <a:ln w="25400">
          <a:noFill/>
        </a:ln>
      </c:spPr>
    </c:plotArea>
    <c:plotVisOnly val="1"/>
  </c:chart>
  <c:spPr>
    <a:noFill/>
    <a:effectLst>
      <a:outerShdw blurRad="50800" dist="50800" dir="5400000" algn="ctr" rotWithShape="0">
        <a:srgbClr val="000000">
          <a:alpha val="87000"/>
        </a:srgbClr>
      </a:outerShdw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330"/>
      <c:perspective val="30"/>
    </c:view3D>
    <c:plotArea>
      <c:layout>
        <c:manualLayout>
          <c:layoutTarget val="inner"/>
          <c:xMode val="edge"/>
          <c:yMode val="edge"/>
          <c:x val="0.30163599549804482"/>
          <c:y val="1.6912123919260221E-2"/>
          <c:w val="0.58669441220388607"/>
          <c:h val="0.67625362783130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52400" h="50800" prst="softRound"/>
              <a:bevelB w="152400" h="50800" prst="softRound"/>
            </a:sp3d>
          </c:spPr>
          <c:dPt>
            <c:idx val="0"/>
            <c:spPr>
              <a:solidFill>
                <a:srgbClr val="B3EBFF">
                  <a:alpha val="67000"/>
                </a:srgbClr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1"/>
            <c:spPr>
              <a:solidFill>
                <a:srgbClr val="FFFFB3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2"/>
            <c:spPr>
              <a:solidFill>
                <a:srgbClr val="BD92DE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3"/>
            <c:spPr>
              <a:solidFill>
                <a:srgbClr val="FFB7B7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Pt>
            <c:idx val="4"/>
            <c:spPr>
              <a:solidFill>
                <a:srgbClr val="BEE395"/>
              </a:solidFill>
              <a:scene3d>
                <a:camera prst="orthographicFront"/>
                <a:lightRig rig="threePt" dir="t"/>
              </a:scene3d>
              <a:sp3d prstMaterial="plastic">
                <a:bevelT w="152400" h="50800" prst="softRound"/>
                <a:bevelB w="152400" h="50800" prst="softRound"/>
              </a:sp3d>
            </c:spPr>
          </c:dPt>
          <c:dLbls>
            <c:dLbl>
              <c:idx val="0"/>
              <c:layout>
                <c:manualLayout>
                  <c:x val="-0.15688698429751274"/>
                  <c:y val="2.1743969087148641E-2"/>
                </c:manualLayout>
              </c:layout>
              <c:showVal val="1"/>
            </c:dLbl>
            <c:dLbl>
              <c:idx val="2"/>
              <c:layout>
                <c:manualLayout>
                  <c:x val="7.0746723452692981E-3"/>
                  <c:y val="-1.3118976125940334E-2"/>
                </c:manualLayout>
              </c:layout>
              <c:showVal val="1"/>
            </c:dLbl>
            <c:dLbl>
              <c:idx val="3"/>
              <c:layout>
                <c:manualLayout>
                  <c:x val="5.0758905590034334E-3"/>
                  <c:y val="-4.3488318649526014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 (61,8 %)</c:v>
                </c:pt>
                <c:pt idx="1">
                  <c:v>Социальное обеспечение (10,2 %)</c:v>
                </c:pt>
                <c:pt idx="2">
                  <c:v>Культура (5,2 %)</c:v>
                </c:pt>
                <c:pt idx="3">
                  <c:v>Спорт (2,0 %)</c:v>
                </c:pt>
                <c:pt idx="4">
                  <c:v>Другие расходы (20,8 %)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1074.8</c:v>
                </c:pt>
                <c:pt idx="1">
                  <c:v>176.5</c:v>
                </c:pt>
                <c:pt idx="2">
                  <c:v>90.9</c:v>
                </c:pt>
                <c:pt idx="3">
                  <c:v>35.4</c:v>
                </c:pt>
                <c:pt idx="4">
                  <c:v>360.5</c:v>
                </c:pt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T w="152400" h="50800" prst="softRound"/>
        </a:sp3d>
      </c:spPr>
    </c:plotArea>
    <c:legend>
      <c:legendPos val="r"/>
      <c:layout>
        <c:manualLayout>
          <c:xMode val="edge"/>
          <c:yMode val="edge"/>
          <c:x val="2.4827899332700437E-3"/>
          <c:y val="0.60762731081630261"/>
          <c:w val="0.9966423183790406"/>
          <c:h val="0.39097710604453506"/>
        </c:manualLayout>
      </c:layout>
      <c:txPr>
        <a:bodyPr/>
        <a:lstStyle/>
        <a:p>
          <a:pPr>
            <a:defRPr sz="1800" kern="600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 prstMaterial="plastic"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55581-0EA4-418A-8B09-95E275ABA92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24A069-0228-42B5-B472-7198DD8D9EF6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Дорожное хозяйство – </a:t>
          </a:r>
        </a:p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119,3 млн.руб. 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B2A70BBA-2170-4D31-AB93-42866423D332}" type="parTrans" cxnId="{7C4DF0A5-45BA-4F0A-A0F1-8B6473CAB72D}">
      <dgm:prSet/>
      <dgm:spPr/>
      <dgm:t>
        <a:bodyPr/>
        <a:lstStyle/>
        <a:p>
          <a:endParaRPr lang="ru-RU"/>
        </a:p>
      </dgm:t>
    </dgm:pt>
    <dgm:pt modelId="{FEFD644E-B119-43F2-B2C7-FFC920CA118C}" type="sibTrans" cxnId="{7C4DF0A5-45BA-4F0A-A0F1-8B6473CAB72D}">
      <dgm:prSet/>
      <dgm:spPr/>
      <dgm:t>
        <a:bodyPr/>
        <a:lstStyle/>
        <a:p>
          <a:endParaRPr lang="ru-RU"/>
        </a:p>
      </dgm:t>
    </dgm:pt>
    <dgm:pt modelId="{3E9EC5F6-5B06-4F33-8D5B-249DA8071D0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Благоустройство территории городского округа –</a:t>
          </a:r>
        </a:p>
        <a:p>
          <a:r>
            <a:rPr lang="ru-RU" b="1" dirty="0" smtClean="0">
              <a:solidFill>
                <a:schemeClr val="tx1"/>
              </a:solidFill>
            </a:rPr>
            <a:t> 38,1 млн.руб.</a:t>
          </a:r>
          <a:endParaRPr lang="ru-RU" b="1" dirty="0">
            <a:solidFill>
              <a:schemeClr val="tx1"/>
            </a:solidFill>
          </a:endParaRPr>
        </a:p>
      </dgm:t>
    </dgm:pt>
    <dgm:pt modelId="{D9CD7579-AC86-4A04-8F4F-D336BD20FA62}" type="parTrans" cxnId="{87F80C05-1B9A-45EC-B4B1-9E3300BE8846}">
      <dgm:prSet/>
      <dgm:spPr/>
      <dgm:t>
        <a:bodyPr/>
        <a:lstStyle/>
        <a:p>
          <a:endParaRPr lang="ru-RU"/>
        </a:p>
      </dgm:t>
    </dgm:pt>
    <dgm:pt modelId="{279C830D-5A37-4040-98DF-C08C0A7AA8AC}" type="sibTrans" cxnId="{87F80C05-1B9A-45EC-B4B1-9E3300BE8846}">
      <dgm:prSet/>
      <dgm:spPr/>
      <dgm:t>
        <a:bodyPr/>
        <a:lstStyle/>
        <a:p>
          <a:endParaRPr lang="ru-RU"/>
        </a:p>
      </dgm:t>
    </dgm:pt>
    <dgm:pt modelId="{10B35DBF-C930-4BAA-A96E-894C2A58A01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Содержание, ремонт памятников культуры – </a:t>
          </a:r>
        </a:p>
        <a:p>
          <a:r>
            <a:rPr lang="ru-RU" b="1" dirty="0" smtClean="0">
              <a:solidFill>
                <a:schemeClr val="tx1"/>
              </a:solidFill>
            </a:rPr>
            <a:t>0,2 млн.руб.</a:t>
          </a:r>
          <a:endParaRPr lang="ru-RU" b="1" dirty="0">
            <a:solidFill>
              <a:schemeClr val="tx1"/>
            </a:solidFill>
          </a:endParaRPr>
        </a:p>
      </dgm:t>
    </dgm:pt>
    <dgm:pt modelId="{69F1DD63-F7AE-45A2-9AF6-ACBD1177D694}" type="parTrans" cxnId="{EFC80A43-F2E2-4E38-BDFC-3821ACEDD367}">
      <dgm:prSet/>
      <dgm:spPr/>
      <dgm:t>
        <a:bodyPr/>
        <a:lstStyle/>
        <a:p>
          <a:endParaRPr lang="ru-RU"/>
        </a:p>
      </dgm:t>
    </dgm:pt>
    <dgm:pt modelId="{4FD16725-8441-48DD-B5CD-98716677BAEC}" type="sibTrans" cxnId="{EFC80A43-F2E2-4E38-BDFC-3821ACEDD367}">
      <dgm:prSet/>
      <dgm:spPr/>
      <dgm:t>
        <a:bodyPr/>
        <a:lstStyle/>
        <a:p>
          <a:endParaRPr lang="ru-RU"/>
        </a:p>
      </dgm:t>
    </dgm:pt>
    <dgm:pt modelId="{0C809165-8BA2-4F9C-A1BC-DBA8AFB8BDB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Мероприятия в области ЖКХ – </a:t>
          </a:r>
        </a:p>
        <a:p>
          <a:r>
            <a:rPr lang="ru-RU" sz="1600" b="1" dirty="0" smtClean="0">
              <a:solidFill>
                <a:schemeClr val="tx1"/>
              </a:solidFill>
            </a:rPr>
            <a:t>65,3 млн.руб.</a:t>
          </a:r>
          <a:endParaRPr lang="ru-RU" sz="1600" b="1" dirty="0">
            <a:solidFill>
              <a:schemeClr val="tx1"/>
            </a:solidFill>
          </a:endParaRPr>
        </a:p>
      </dgm:t>
    </dgm:pt>
    <dgm:pt modelId="{6FF03EF7-E7CE-4AD9-B8E8-08888189BF1E}" type="parTrans" cxnId="{FFCD362F-6AD0-4A44-9E1A-F4AB91C70ADE}">
      <dgm:prSet/>
      <dgm:spPr/>
      <dgm:t>
        <a:bodyPr/>
        <a:lstStyle/>
        <a:p>
          <a:endParaRPr lang="ru-RU"/>
        </a:p>
      </dgm:t>
    </dgm:pt>
    <dgm:pt modelId="{7AF279E6-08BA-4F6D-A5E3-497A66195677}" type="sibTrans" cxnId="{FFCD362F-6AD0-4A44-9E1A-F4AB91C70ADE}">
      <dgm:prSet/>
      <dgm:spPr/>
      <dgm:t>
        <a:bodyPr/>
        <a:lstStyle/>
        <a:p>
          <a:endParaRPr lang="ru-RU"/>
        </a:p>
      </dgm:t>
    </dgm:pt>
    <dgm:pt modelId="{6226F488-48D5-4E24-96C2-A74EF386E682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</a:rPr>
            <a:t>Организация транспортного обслуживания населения – 8,6 </a:t>
          </a:r>
          <a:r>
            <a:rPr lang="ru-RU" b="1" dirty="0" smtClean="0">
              <a:solidFill>
                <a:schemeClr val="tx1"/>
              </a:solidFill>
            </a:rPr>
            <a:t>млн.руб.</a:t>
          </a:r>
          <a:endParaRPr lang="ru-RU" b="1" dirty="0">
            <a:solidFill>
              <a:schemeClr val="tx1"/>
            </a:solidFill>
          </a:endParaRPr>
        </a:p>
      </dgm:t>
    </dgm:pt>
    <dgm:pt modelId="{1935056F-472C-4E74-9CCD-9869A6636740}" type="parTrans" cxnId="{6E7B0A99-9887-4DCE-878B-E34AC5475F51}">
      <dgm:prSet/>
      <dgm:spPr/>
      <dgm:t>
        <a:bodyPr/>
        <a:lstStyle/>
        <a:p>
          <a:endParaRPr lang="ru-RU"/>
        </a:p>
      </dgm:t>
    </dgm:pt>
    <dgm:pt modelId="{01125D8D-A3B4-4553-8B05-DAFBE5F210EF}" type="sibTrans" cxnId="{6E7B0A99-9887-4DCE-878B-E34AC5475F51}">
      <dgm:prSet/>
      <dgm:spPr/>
      <dgm:t>
        <a:bodyPr/>
        <a:lstStyle/>
        <a:p>
          <a:endParaRPr lang="ru-RU"/>
        </a:p>
      </dgm:t>
    </dgm:pt>
    <dgm:pt modelId="{988E90A8-86DF-47A2-ABA9-CCD1DC8EA0DA}" type="pres">
      <dgm:prSet presAssocID="{48A55581-0EA4-418A-8B09-95E275ABA92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160015-C9E5-4B4C-8CDC-65FB77220911}" type="pres">
      <dgm:prSet presAssocID="{EB24A069-0228-42B5-B472-7198DD8D9EF6}" presName="vertOne" presStyleCnt="0"/>
      <dgm:spPr/>
    </dgm:pt>
    <dgm:pt modelId="{91D61068-7585-4B9C-BE9E-0815937D3241}" type="pres">
      <dgm:prSet presAssocID="{EB24A069-0228-42B5-B472-7198DD8D9EF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5269E7-1A4C-40CA-AC0C-119D06595305}" type="pres">
      <dgm:prSet presAssocID="{EB24A069-0228-42B5-B472-7198DD8D9EF6}" presName="parTransOne" presStyleCnt="0"/>
      <dgm:spPr/>
    </dgm:pt>
    <dgm:pt modelId="{A584C945-F5DC-4942-8806-8CCF0A467E6C}" type="pres">
      <dgm:prSet presAssocID="{EB24A069-0228-42B5-B472-7198DD8D9EF6}" presName="horzOne" presStyleCnt="0"/>
      <dgm:spPr/>
    </dgm:pt>
    <dgm:pt modelId="{D4622D8E-AF8A-481D-B5BA-080E67C6A156}" type="pres">
      <dgm:prSet presAssocID="{3E9EC5F6-5B06-4F33-8D5B-249DA8071D05}" presName="vertTwo" presStyleCnt="0"/>
      <dgm:spPr/>
    </dgm:pt>
    <dgm:pt modelId="{9105EC88-9AE8-4342-A4D2-6EB60FE38EB7}" type="pres">
      <dgm:prSet presAssocID="{3E9EC5F6-5B06-4F33-8D5B-249DA8071D05}" presName="txTwo" presStyleLbl="node2" presStyleIdx="0" presStyleCnt="2" custLinFactNeighborX="-18" custLinFactNeighborY="-60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EF0FD0-C5DB-4D92-8B3E-CA0F32FAC8ED}" type="pres">
      <dgm:prSet presAssocID="{3E9EC5F6-5B06-4F33-8D5B-249DA8071D05}" presName="parTransTwo" presStyleCnt="0"/>
      <dgm:spPr/>
    </dgm:pt>
    <dgm:pt modelId="{3B93AEE4-51DC-4418-B4D6-0B5BAE2E5CF3}" type="pres">
      <dgm:prSet presAssocID="{3E9EC5F6-5B06-4F33-8D5B-249DA8071D05}" presName="horzTwo" presStyleCnt="0"/>
      <dgm:spPr/>
    </dgm:pt>
    <dgm:pt modelId="{6991B978-A37B-4C1A-91FF-8964FBAF3DF1}" type="pres">
      <dgm:prSet presAssocID="{10B35DBF-C930-4BAA-A96E-894C2A58A01B}" presName="vertThree" presStyleCnt="0"/>
      <dgm:spPr/>
    </dgm:pt>
    <dgm:pt modelId="{97DDE156-7E67-4A07-9102-83035F8A6268}" type="pres">
      <dgm:prSet presAssocID="{10B35DBF-C930-4BAA-A96E-894C2A58A01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CB2C9C-64B8-4B57-BDBC-FE245E7D211E}" type="pres">
      <dgm:prSet presAssocID="{10B35DBF-C930-4BAA-A96E-894C2A58A01B}" presName="horzThree" presStyleCnt="0"/>
      <dgm:spPr/>
    </dgm:pt>
    <dgm:pt modelId="{6456C6C0-68B0-4146-B7C6-657E8D462FEB}" type="pres">
      <dgm:prSet presAssocID="{4FD16725-8441-48DD-B5CD-98716677BAEC}" presName="sibSpaceThree" presStyleCnt="0"/>
      <dgm:spPr/>
    </dgm:pt>
    <dgm:pt modelId="{ADE69243-CE8F-4AF8-83C0-D8086DA97DC7}" type="pres">
      <dgm:prSet presAssocID="{0C809165-8BA2-4F9C-A1BC-DBA8AFB8BDB9}" presName="vertThree" presStyleCnt="0"/>
      <dgm:spPr/>
    </dgm:pt>
    <dgm:pt modelId="{78417053-CFF8-4A1F-B82B-207DE41FD16D}" type="pres">
      <dgm:prSet presAssocID="{0C809165-8BA2-4F9C-A1BC-DBA8AFB8BDB9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F6B0AE-1652-4733-A2DD-378B4F0AE9CE}" type="pres">
      <dgm:prSet presAssocID="{0C809165-8BA2-4F9C-A1BC-DBA8AFB8BDB9}" presName="horzThree" presStyleCnt="0"/>
      <dgm:spPr/>
    </dgm:pt>
    <dgm:pt modelId="{638BC240-14DA-4532-A5AF-97F772B0C1B2}" type="pres">
      <dgm:prSet presAssocID="{279C830D-5A37-4040-98DF-C08C0A7AA8AC}" presName="sibSpaceTwo" presStyleCnt="0"/>
      <dgm:spPr/>
    </dgm:pt>
    <dgm:pt modelId="{06BB8896-B929-42E8-9A0B-52BFFA103F2E}" type="pres">
      <dgm:prSet presAssocID="{6226F488-48D5-4E24-96C2-A74EF386E682}" presName="vertTwo" presStyleCnt="0"/>
      <dgm:spPr/>
    </dgm:pt>
    <dgm:pt modelId="{7D4C10DB-C4DF-427F-A180-A476B00BC559}" type="pres">
      <dgm:prSet presAssocID="{6226F488-48D5-4E24-96C2-A74EF386E68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09A0C-4010-4DE3-A9C3-41C9411D7FDA}" type="pres">
      <dgm:prSet presAssocID="{6226F488-48D5-4E24-96C2-A74EF386E682}" presName="horzTwo" presStyleCnt="0"/>
      <dgm:spPr/>
    </dgm:pt>
  </dgm:ptLst>
  <dgm:cxnLst>
    <dgm:cxn modelId="{6E7B0A99-9887-4DCE-878B-E34AC5475F51}" srcId="{EB24A069-0228-42B5-B472-7198DD8D9EF6}" destId="{6226F488-48D5-4E24-96C2-A74EF386E682}" srcOrd="1" destOrd="0" parTransId="{1935056F-472C-4E74-9CCD-9869A6636740}" sibTransId="{01125D8D-A3B4-4553-8B05-DAFBE5F210EF}"/>
    <dgm:cxn modelId="{EFC80A43-F2E2-4E38-BDFC-3821ACEDD367}" srcId="{3E9EC5F6-5B06-4F33-8D5B-249DA8071D05}" destId="{10B35DBF-C930-4BAA-A96E-894C2A58A01B}" srcOrd="0" destOrd="0" parTransId="{69F1DD63-F7AE-45A2-9AF6-ACBD1177D694}" sibTransId="{4FD16725-8441-48DD-B5CD-98716677BAEC}"/>
    <dgm:cxn modelId="{8563B70D-5159-497E-AB0A-CA75B0B4AD97}" type="presOf" srcId="{3E9EC5F6-5B06-4F33-8D5B-249DA8071D05}" destId="{9105EC88-9AE8-4342-A4D2-6EB60FE38EB7}" srcOrd="0" destOrd="0" presId="urn:microsoft.com/office/officeart/2005/8/layout/hierarchy4"/>
    <dgm:cxn modelId="{1BEB680D-BD71-43F6-B4AD-6E4F1475288D}" type="presOf" srcId="{10B35DBF-C930-4BAA-A96E-894C2A58A01B}" destId="{97DDE156-7E67-4A07-9102-83035F8A6268}" srcOrd="0" destOrd="0" presId="urn:microsoft.com/office/officeart/2005/8/layout/hierarchy4"/>
    <dgm:cxn modelId="{46DF12C4-19F4-4739-974F-4C248FFCD6F7}" type="presOf" srcId="{6226F488-48D5-4E24-96C2-A74EF386E682}" destId="{7D4C10DB-C4DF-427F-A180-A476B00BC559}" srcOrd="0" destOrd="0" presId="urn:microsoft.com/office/officeart/2005/8/layout/hierarchy4"/>
    <dgm:cxn modelId="{91FBEB37-6FA4-4642-9AF0-27122A879BC4}" type="presOf" srcId="{48A55581-0EA4-418A-8B09-95E275ABA92C}" destId="{988E90A8-86DF-47A2-ABA9-CCD1DC8EA0DA}" srcOrd="0" destOrd="0" presId="urn:microsoft.com/office/officeart/2005/8/layout/hierarchy4"/>
    <dgm:cxn modelId="{BF54A35F-BF9E-47DB-8B0F-CD9B58AA6851}" type="presOf" srcId="{EB24A069-0228-42B5-B472-7198DD8D9EF6}" destId="{91D61068-7585-4B9C-BE9E-0815937D3241}" srcOrd="0" destOrd="0" presId="urn:microsoft.com/office/officeart/2005/8/layout/hierarchy4"/>
    <dgm:cxn modelId="{4D45F608-9108-4082-BCB4-55F7F3EE53F5}" type="presOf" srcId="{0C809165-8BA2-4F9C-A1BC-DBA8AFB8BDB9}" destId="{78417053-CFF8-4A1F-B82B-207DE41FD16D}" srcOrd="0" destOrd="0" presId="urn:microsoft.com/office/officeart/2005/8/layout/hierarchy4"/>
    <dgm:cxn modelId="{87F80C05-1B9A-45EC-B4B1-9E3300BE8846}" srcId="{EB24A069-0228-42B5-B472-7198DD8D9EF6}" destId="{3E9EC5F6-5B06-4F33-8D5B-249DA8071D05}" srcOrd="0" destOrd="0" parTransId="{D9CD7579-AC86-4A04-8F4F-D336BD20FA62}" sibTransId="{279C830D-5A37-4040-98DF-C08C0A7AA8AC}"/>
    <dgm:cxn modelId="{7C4DF0A5-45BA-4F0A-A0F1-8B6473CAB72D}" srcId="{48A55581-0EA4-418A-8B09-95E275ABA92C}" destId="{EB24A069-0228-42B5-B472-7198DD8D9EF6}" srcOrd="0" destOrd="0" parTransId="{B2A70BBA-2170-4D31-AB93-42866423D332}" sibTransId="{FEFD644E-B119-43F2-B2C7-FFC920CA118C}"/>
    <dgm:cxn modelId="{FFCD362F-6AD0-4A44-9E1A-F4AB91C70ADE}" srcId="{3E9EC5F6-5B06-4F33-8D5B-249DA8071D05}" destId="{0C809165-8BA2-4F9C-A1BC-DBA8AFB8BDB9}" srcOrd="1" destOrd="0" parTransId="{6FF03EF7-E7CE-4AD9-B8E8-08888189BF1E}" sibTransId="{7AF279E6-08BA-4F6D-A5E3-497A66195677}"/>
    <dgm:cxn modelId="{AD933896-61E4-4C0D-A0F6-E0007E6E467E}" type="presParOf" srcId="{988E90A8-86DF-47A2-ABA9-CCD1DC8EA0DA}" destId="{DE160015-C9E5-4B4C-8CDC-65FB77220911}" srcOrd="0" destOrd="0" presId="urn:microsoft.com/office/officeart/2005/8/layout/hierarchy4"/>
    <dgm:cxn modelId="{393DB337-0F6E-46EC-B80B-7A6F886AB6AE}" type="presParOf" srcId="{DE160015-C9E5-4B4C-8CDC-65FB77220911}" destId="{91D61068-7585-4B9C-BE9E-0815937D3241}" srcOrd="0" destOrd="0" presId="urn:microsoft.com/office/officeart/2005/8/layout/hierarchy4"/>
    <dgm:cxn modelId="{BA9608CB-4AC0-4980-BD56-10F1C04BE4E5}" type="presParOf" srcId="{DE160015-C9E5-4B4C-8CDC-65FB77220911}" destId="{EF5269E7-1A4C-40CA-AC0C-119D06595305}" srcOrd="1" destOrd="0" presId="urn:microsoft.com/office/officeart/2005/8/layout/hierarchy4"/>
    <dgm:cxn modelId="{A000AF88-C611-43DF-BFA4-A63DBF8744C4}" type="presParOf" srcId="{DE160015-C9E5-4B4C-8CDC-65FB77220911}" destId="{A584C945-F5DC-4942-8806-8CCF0A467E6C}" srcOrd="2" destOrd="0" presId="urn:microsoft.com/office/officeart/2005/8/layout/hierarchy4"/>
    <dgm:cxn modelId="{43CF4E3A-3A90-41AF-8CFE-7D1730F3A9A5}" type="presParOf" srcId="{A584C945-F5DC-4942-8806-8CCF0A467E6C}" destId="{D4622D8E-AF8A-481D-B5BA-080E67C6A156}" srcOrd="0" destOrd="0" presId="urn:microsoft.com/office/officeart/2005/8/layout/hierarchy4"/>
    <dgm:cxn modelId="{75865095-1685-41EB-978C-8C4361519631}" type="presParOf" srcId="{D4622D8E-AF8A-481D-B5BA-080E67C6A156}" destId="{9105EC88-9AE8-4342-A4D2-6EB60FE38EB7}" srcOrd="0" destOrd="0" presId="urn:microsoft.com/office/officeart/2005/8/layout/hierarchy4"/>
    <dgm:cxn modelId="{1F8DD3DB-E8F4-4A2A-BC8B-AAE639FA3B5B}" type="presParOf" srcId="{D4622D8E-AF8A-481D-B5BA-080E67C6A156}" destId="{48EF0FD0-C5DB-4D92-8B3E-CA0F32FAC8ED}" srcOrd="1" destOrd="0" presId="urn:microsoft.com/office/officeart/2005/8/layout/hierarchy4"/>
    <dgm:cxn modelId="{3FD4887C-042D-428E-9D86-F3B164F2CACB}" type="presParOf" srcId="{D4622D8E-AF8A-481D-B5BA-080E67C6A156}" destId="{3B93AEE4-51DC-4418-B4D6-0B5BAE2E5CF3}" srcOrd="2" destOrd="0" presId="urn:microsoft.com/office/officeart/2005/8/layout/hierarchy4"/>
    <dgm:cxn modelId="{74A2968C-4024-41DD-9FD3-17F78D86BD99}" type="presParOf" srcId="{3B93AEE4-51DC-4418-B4D6-0B5BAE2E5CF3}" destId="{6991B978-A37B-4C1A-91FF-8964FBAF3DF1}" srcOrd="0" destOrd="0" presId="urn:microsoft.com/office/officeart/2005/8/layout/hierarchy4"/>
    <dgm:cxn modelId="{0CE08513-73BE-4E1B-B8A0-8D4CCEA097A3}" type="presParOf" srcId="{6991B978-A37B-4C1A-91FF-8964FBAF3DF1}" destId="{97DDE156-7E67-4A07-9102-83035F8A6268}" srcOrd="0" destOrd="0" presId="urn:microsoft.com/office/officeart/2005/8/layout/hierarchy4"/>
    <dgm:cxn modelId="{BD6DD2BA-630A-431B-9C63-FB751D3E2BDF}" type="presParOf" srcId="{6991B978-A37B-4C1A-91FF-8964FBAF3DF1}" destId="{6ACB2C9C-64B8-4B57-BDBC-FE245E7D211E}" srcOrd="1" destOrd="0" presId="urn:microsoft.com/office/officeart/2005/8/layout/hierarchy4"/>
    <dgm:cxn modelId="{DDD7F55E-2318-4E0A-9808-AE1FB20215DA}" type="presParOf" srcId="{3B93AEE4-51DC-4418-B4D6-0B5BAE2E5CF3}" destId="{6456C6C0-68B0-4146-B7C6-657E8D462FEB}" srcOrd="1" destOrd="0" presId="urn:microsoft.com/office/officeart/2005/8/layout/hierarchy4"/>
    <dgm:cxn modelId="{10F904C6-4CFD-4549-BEF9-665CA17EA6A1}" type="presParOf" srcId="{3B93AEE4-51DC-4418-B4D6-0B5BAE2E5CF3}" destId="{ADE69243-CE8F-4AF8-83C0-D8086DA97DC7}" srcOrd="2" destOrd="0" presId="urn:microsoft.com/office/officeart/2005/8/layout/hierarchy4"/>
    <dgm:cxn modelId="{109E4310-0FFB-44EA-AA74-A38AF76A56F1}" type="presParOf" srcId="{ADE69243-CE8F-4AF8-83C0-D8086DA97DC7}" destId="{78417053-CFF8-4A1F-B82B-207DE41FD16D}" srcOrd="0" destOrd="0" presId="urn:microsoft.com/office/officeart/2005/8/layout/hierarchy4"/>
    <dgm:cxn modelId="{84ED6DBE-4ABD-4834-94BE-BB49F53C0CCE}" type="presParOf" srcId="{ADE69243-CE8F-4AF8-83C0-D8086DA97DC7}" destId="{86F6B0AE-1652-4733-A2DD-378B4F0AE9CE}" srcOrd="1" destOrd="0" presId="urn:microsoft.com/office/officeart/2005/8/layout/hierarchy4"/>
    <dgm:cxn modelId="{BE68399C-DC58-4B35-BB42-7B7F47FBAE28}" type="presParOf" srcId="{A584C945-F5DC-4942-8806-8CCF0A467E6C}" destId="{638BC240-14DA-4532-A5AF-97F772B0C1B2}" srcOrd="1" destOrd="0" presId="urn:microsoft.com/office/officeart/2005/8/layout/hierarchy4"/>
    <dgm:cxn modelId="{36630A0B-7A53-43F9-A5FD-21F64CB10215}" type="presParOf" srcId="{A584C945-F5DC-4942-8806-8CCF0A467E6C}" destId="{06BB8896-B929-42E8-9A0B-52BFFA103F2E}" srcOrd="2" destOrd="0" presId="urn:microsoft.com/office/officeart/2005/8/layout/hierarchy4"/>
    <dgm:cxn modelId="{38BB4848-471C-4B07-8193-BE1868A95A31}" type="presParOf" srcId="{06BB8896-B929-42E8-9A0B-52BFFA103F2E}" destId="{7D4C10DB-C4DF-427F-A180-A476B00BC559}" srcOrd="0" destOrd="0" presId="urn:microsoft.com/office/officeart/2005/8/layout/hierarchy4"/>
    <dgm:cxn modelId="{BE8E752F-27EE-44FD-868A-5ED168A50CC1}" type="presParOf" srcId="{06BB8896-B929-42E8-9A0B-52BFFA103F2E}" destId="{CCC09A0C-4010-4DE3-A9C3-41C9411D7FD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D61068-7585-4B9C-BE9E-0815937D3241}">
      <dsp:nvSpPr>
        <dsp:cNvPr id="0" name=""/>
        <dsp:cNvSpPr/>
      </dsp:nvSpPr>
      <dsp:spPr>
        <a:xfrm>
          <a:off x="671" y="2643"/>
          <a:ext cx="5853480" cy="1632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Дорожное хозяйство –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119,3 млн.руб. 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671" y="2643"/>
        <a:ext cx="5853480" cy="1632626"/>
      </dsp:txXfrm>
    </dsp:sp>
    <dsp:sp modelId="{9105EC88-9AE8-4342-A4D2-6EB60FE38EB7}">
      <dsp:nvSpPr>
        <dsp:cNvPr id="0" name=""/>
        <dsp:cNvSpPr/>
      </dsp:nvSpPr>
      <dsp:spPr>
        <a:xfrm>
          <a:off x="0" y="1676876"/>
          <a:ext cx="3823674" cy="1632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Благоустройство территории городского округа 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 38,1 млн.руб.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0" y="1676876"/>
        <a:ext cx="3823674" cy="1632626"/>
      </dsp:txXfrm>
    </dsp:sp>
    <dsp:sp modelId="{97DDE156-7E67-4A07-9102-83035F8A6268}">
      <dsp:nvSpPr>
        <dsp:cNvPr id="0" name=""/>
        <dsp:cNvSpPr/>
      </dsp:nvSpPr>
      <dsp:spPr>
        <a:xfrm>
          <a:off x="671" y="3477298"/>
          <a:ext cx="1872514" cy="1632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Содержание, ремонт памятников культуры –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0,2 млн.руб.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71" y="3477298"/>
        <a:ext cx="1872514" cy="1632626"/>
      </dsp:txXfrm>
    </dsp:sp>
    <dsp:sp modelId="{78417053-CFF8-4A1F-B82B-207DE41FD16D}">
      <dsp:nvSpPr>
        <dsp:cNvPr id="0" name=""/>
        <dsp:cNvSpPr/>
      </dsp:nvSpPr>
      <dsp:spPr>
        <a:xfrm>
          <a:off x="1951831" y="3477298"/>
          <a:ext cx="1872514" cy="1632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Мероприятия в области ЖКХ –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65,3 млн.руб.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951831" y="3477298"/>
        <a:ext cx="1872514" cy="1632626"/>
      </dsp:txXfrm>
    </dsp:sp>
    <dsp:sp modelId="{7D4C10DB-C4DF-427F-A180-A476B00BC559}">
      <dsp:nvSpPr>
        <dsp:cNvPr id="0" name=""/>
        <dsp:cNvSpPr/>
      </dsp:nvSpPr>
      <dsp:spPr>
        <a:xfrm>
          <a:off x="3981637" y="1739970"/>
          <a:ext cx="1872514" cy="1632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10000"/>
                </a:schemeClr>
              </a:solidFill>
            </a:rPr>
            <a:t>Организация транспортного обслуживания населения – 8,6 </a:t>
          </a:r>
          <a:r>
            <a:rPr lang="ru-RU" sz="1600" b="1" kern="1200" dirty="0" smtClean="0">
              <a:solidFill>
                <a:schemeClr val="tx1"/>
              </a:solidFill>
            </a:rPr>
            <a:t>млн.руб.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981637" y="1739970"/>
        <a:ext cx="1872514" cy="1632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0.38889</cdr:x>
      <cdr:y>0.51327</cdr:y>
    </cdr:from>
    <cdr:to>
      <cdr:x>0.56526</cdr:x>
      <cdr:y>0.72352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0.30556</cdr:x>
      <cdr:y>0.4636</cdr:y>
    </cdr:from>
    <cdr:to>
      <cdr:x>0.53748</cdr:x>
      <cdr:y>0.67385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84177" y="2016233"/>
          <a:ext cx="1202430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0.04167</cdr:x>
      <cdr:y>0.43048</cdr:y>
    </cdr:from>
    <cdr:to>
      <cdr:x>0.31526</cdr:x>
      <cdr:y>0.64074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024" y="1872192"/>
          <a:ext cx="1418465" cy="914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0.45134</cdr:x>
      <cdr:y>0.66797</cdr:y>
    </cdr:from>
    <cdr:to>
      <cdr:x>0.6012</cdr:x>
      <cdr:y>0.86797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38327" y="3053953"/>
          <a:ext cx="12744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800" dirty="0"/>
        </a:p>
      </cdr:txBody>
    </cdr:sp>
  </cdr:relSizeAnchor>
  <cdr:relSizeAnchor xmlns:cdr="http://schemas.openxmlformats.org/drawingml/2006/chartDrawing">
    <cdr:from>
      <cdr:x>0.22273</cdr:x>
      <cdr:y>0.19548</cdr:y>
    </cdr:from>
    <cdr:to>
      <cdr:x>0.33025</cdr:x>
      <cdr:y>0.39548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94111" y="8937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0.282</cdr:x>
      <cdr:y>0.16398</cdr:y>
    </cdr:from>
    <cdr:to>
      <cdr:x>0.40645</cdr:x>
      <cdr:y>0.36398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98167" y="749697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0.03614</cdr:y>
    </cdr:from>
    <cdr:to>
      <cdr:x>0.76669</cdr:x>
      <cdr:y>0.10463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0" y="216024"/>
          <a:ext cx="4002177" cy="4093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0.11716</cdr:x>
      <cdr:y>0.0241</cdr:y>
    </cdr:from>
    <cdr:to>
      <cdr:x>0.88385</cdr:x>
      <cdr:y>0.15663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11560" y="144016"/>
          <a:ext cx="4002177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Объем доходной части</a:t>
          </a:r>
        </a:p>
        <a:p xmlns:a="http://schemas.openxmlformats.org/drawingml/2006/main">
          <a:pPr algn="ctr"/>
          <a:r>
            <a: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(млн.руб.)</a:t>
          </a:r>
          <a:endParaRPr lang="ru-RU" sz="2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0.45134</cdr:x>
      <cdr:y>0.66797</cdr:y>
    </cdr:from>
    <cdr:to>
      <cdr:x>0.6012</cdr:x>
      <cdr:y>0.86797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38327" y="3053953"/>
          <a:ext cx="12744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800" dirty="0"/>
        </a:p>
      </cdr:txBody>
    </cdr:sp>
  </cdr:relSizeAnchor>
  <cdr:relSizeAnchor xmlns:cdr="http://schemas.openxmlformats.org/drawingml/2006/chartDrawing">
    <cdr:from>
      <cdr:x>0.282</cdr:x>
      <cdr:y>0.16398</cdr:y>
    </cdr:from>
    <cdr:to>
      <cdr:x>0.40645</cdr:x>
      <cdr:y>0.36398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98167" y="749697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 smtClean="0"/>
        </a:p>
        <a:p xmlns:a="http://schemas.openxmlformats.org/drawingml/2006/main">
          <a:endParaRPr lang="ru-RU" sz="2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0.282</cdr:x>
      <cdr:y>0.44747</cdr:y>
    </cdr:from>
    <cdr:to>
      <cdr:x>0.36667</cdr:x>
      <cdr:y>0.64747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0.47674</cdr:x>
      <cdr:y>0.54197</cdr:y>
    </cdr:from>
    <cdr:to>
      <cdr:x>0.56142</cdr:x>
      <cdr:y>0.74197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54351" y="2477889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0.69689</cdr:x>
      <cdr:y>0.35297</cdr:y>
    </cdr:from>
    <cdr:to>
      <cdr:x>0.79004</cdr:x>
      <cdr:y>0.55297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0.282</cdr:x>
      <cdr:y>0.44747</cdr:y>
    </cdr:from>
    <cdr:to>
      <cdr:x>0.36667</cdr:x>
      <cdr:y>0.64747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0.47674</cdr:x>
      <cdr:y>0.54197</cdr:y>
    </cdr:from>
    <cdr:to>
      <cdr:x>0.56142</cdr:x>
      <cdr:y>0.74197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54351" y="2477889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0.69689</cdr:x>
      <cdr:y>0.35297</cdr:y>
    </cdr:from>
    <cdr:to>
      <cdr:x>0.79004</cdr:x>
      <cdr:y>0.55297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0.282</cdr:x>
      <cdr:y>0.44747</cdr:y>
    </cdr:from>
    <cdr:to>
      <cdr:x>0.36667</cdr:x>
      <cdr:y>0.64747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0.47674</cdr:x>
      <cdr:y>0.24272</cdr:y>
    </cdr:from>
    <cdr:to>
      <cdr:x>0.56142</cdr:x>
      <cdr:y>0.36872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54310" y="1109737"/>
          <a:ext cx="720139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0.69689</cdr:x>
      <cdr:y>0.35297</cdr:y>
    </cdr:from>
    <cdr:to>
      <cdr:x>0.79004</cdr:x>
      <cdr:y>0.55297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0.36667</cdr:x>
      <cdr:y>0.63647</cdr:y>
    </cdr:from>
    <cdr:to>
      <cdr:x>0.51061</cdr:x>
      <cdr:y>0.83647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18247" y="2909937"/>
          <a:ext cx="122413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0.32433</cdr:x>
      <cdr:y>0.21123</cdr:y>
    </cdr:from>
    <cdr:to>
      <cdr:x>0.41492</cdr:x>
      <cdr:y>0.41123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8207" y="965721"/>
          <a:ext cx="77038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0.3836</cdr:x>
      <cdr:y>0.11673</cdr:y>
    </cdr:from>
    <cdr:to>
      <cdr:x>0.50806</cdr:x>
      <cdr:y>0.37973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62263" y="533673"/>
          <a:ext cx="1058416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0.16345</cdr:x>
      <cdr:y>0.33722</cdr:y>
    </cdr:from>
    <cdr:to>
      <cdr:x>0.27098</cdr:x>
      <cdr:y>0.60022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5524" y="1772625"/>
          <a:ext cx="483884" cy="1382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0.282</cdr:x>
      <cdr:y>0.44747</cdr:y>
    </cdr:from>
    <cdr:to>
      <cdr:x>0.36667</cdr:x>
      <cdr:y>0.64747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0.47674</cdr:x>
      <cdr:y>0.54197</cdr:y>
    </cdr:from>
    <cdr:to>
      <cdr:x>0.56142</cdr:x>
      <cdr:y>0.74197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54351" y="2477889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0.69689</cdr:x>
      <cdr:y>0.35297</cdr:y>
    </cdr:from>
    <cdr:to>
      <cdr:x>0.79004</cdr:x>
      <cdr:y>0.55297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251519" y="2492896"/>
            <a:ext cx="370003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528" y="548680"/>
            <a:ext cx="8496300" cy="1440160"/>
          </a:xfrm>
        </p:spPr>
        <p:txBody>
          <a:bodyPr lIns="91408" tIns="45704" rIns="91408" bIns="45704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БЮДЖЕТ АСБЕСТОВСКОГО </a:t>
            </a:r>
            <a:br>
              <a:rPr lang="ru-RU" sz="28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ГОРОДСКОГО ОКРУГА НА 2017 ГОД </a:t>
            </a:r>
            <a:br>
              <a:rPr lang="ru-RU" sz="28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И ПЛАНОВЫЙ ПЕРИОД 2018 И 2019 ГОДОВ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139952" y="3212976"/>
            <a:ext cx="4824536" cy="1872000"/>
          </a:xfrm>
        </p:spPr>
        <p:txBody>
          <a:bodyPr lIns="91408" tIns="45704" rIns="91408" bIns="45704" rtlCol="0">
            <a:normAutofit fontScale="90000"/>
          </a:bodyPr>
          <a:lstStyle/>
          <a:p>
            <a:pPr algn="l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/>
              </a:rPr>
              <a:t>Утвержден решением Думы Асбестовского городского округа от 28 декабря 2016 года № 85/5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/>
              </a:rPr>
            </a:b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19672" y="5949280"/>
            <a:ext cx="6768752" cy="648072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</a:rPr>
              <a:t>Администрация Асбестовского городского округа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Налог на доходы физических лиц  </a:t>
            </a:r>
            <a:endParaRPr lang="ru-RU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7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ЗЕМЕЛЬНЫЙ НАЛОГ </a:t>
            </a:r>
            <a:endParaRPr lang="ru-RU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7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ДОХОДЫ ОТ ИСПОЛЬЗОВАНИЯ ИМУЩЕСТВА,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НАХОДЯЩЕГОСЯ В МУНИЦИПАЛЬНОЙ СОБСТВЕННОСТИ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7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СТРУКТУРА ПОСТУПЛЕНИЙ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ИЗ ОБЛАСТНОГО БЮДЖЕТА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АСБЕСТОВСКОГО ГОРОДСКОГО ОКРУГА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3968180" cy="21602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расходной части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8024" y="1484784"/>
            <a:ext cx="4041775" cy="288032"/>
          </a:xfrm>
        </p:spPr>
        <p:txBody>
          <a:bodyPr>
            <a:no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в 2017 году (млн.руб.)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0" y="980728"/>
          <a:ext cx="5076056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139952" y="1601416"/>
          <a:ext cx="50040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7" descr="gerb"/>
          <p:cNvPicPr/>
          <p:nvPr/>
        </p:nvPicPr>
        <p:blipFill>
          <a:blip r:embed="rId4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РАСХОДЫ БЮДЖЕТА в 2017 году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 главным распорядителям (в млн. руб.)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РАСХОДЫ БЮДЖЕТА на 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год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ПО ФУНКЦИОНАЛЬНЫМ НАПРАВЛЕНИЯМ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4" y="1527175"/>
          <a:ext cx="837483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5386"/>
                <a:gridCol w="9694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94,9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136,7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103,4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1 074,8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90,9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176,5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РАСХОДОВ: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1 738,2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 rot="16200000">
            <a:off x="-1116633" y="2204864"/>
            <a:ext cx="4644516" cy="1836204"/>
          </a:xfrm>
          <a:solidFill>
            <a:schemeClr val="accent1"/>
          </a:solidFill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ОБЩЕГОРОДСКИЕ РАСХОДЫ</a:t>
            </a:r>
            <a:endParaRPr lang="ru-RU" sz="2800" dirty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381000" y="4437113"/>
            <a:ext cx="2362200" cy="1689051"/>
          </a:xfrm>
        </p:spPr>
        <p:txBody>
          <a:bodyPr/>
          <a:lstStyle/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2915816" y="908720"/>
          <a:ext cx="58548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6839744" y="4365104"/>
            <a:ext cx="2124744" cy="1728192"/>
            <a:chOff x="3981637" y="3477298"/>
            <a:chExt cx="1872514" cy="163262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981637" y="3477298"/>
              <a:ext cx="1872514" cy="1632626"/>
            </a:xfrm>
            <a:prstGeom prst="roundRect">
              <a:avLst>
                <a:gd name="adj" fmla="val 10000"/>
              </a:avLst>
            </a:prstGeom>
            <a:blipFill rotWithShape="0">
              <a:blip r:embed="rId8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029455" y="3525116"/>
              <a:ext cx="1776878" cy="15369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Расходы на благоустройство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95536" y="980728"/>
          <a:ext cx="850423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 ОКРУГА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424936" cy="5398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  <a:gridCol w="1008112"/>
                <a:gridCol w="1008112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</a:t>
                      </a:r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млн.руб.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на 2017 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млн.руб.</a:t>
                      </a: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926,2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951,3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жилищно-коммунального хозяйства и повышение энергетической эффективности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78,9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86,3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транспорта, дорожного хозяйства, связи и информационных технологий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116,1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131,9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"Повышение эффективности управления муниципальной собственностью 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8,5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11,9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культуры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135,1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149,5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Асбестовском городском округе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126,3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100,9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12,9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23,6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общественной безопасности на территории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15,8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20,4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4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и социальное обслуживание населения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"Совершенствование социально-экономической политики на территории Асбестовского городского округа" до 2020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3,9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"Управление муниципальными финансами Асбестовского городского округа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11,1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11,5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5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1 439,3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1 493,1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НОРМАТИВНО-ПРАВОВАЯ БАЗА 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●  Бюджетный кодекс Российской Федерации</a:t>
            </a:r>
          </a:p>
          <a:p>
            <a:pPr>
              <a:buNone/>
            </a:pPr>
            <a:r>
              <a:rPr lang="ru-RU" sz="1800" dirty="0" smtClean="0"/>
              <a:t>●  Федеральный закон от 06.10.2003 № 131-ФЗ «Об общих принципах организации местного самоуправления в Российской Федерации» </a:t>
            </a:r>
          </a:p>
          <a:p>
            <a:pPr>
              <a:buNone/>
            </a:pPr>
            <a:r>
              <a:rPr lang="ru-RU" sz="1800" dirty="0" smtClean="0"/>
              <a:t>●  Положение о бюджетном процессе в </a:t>
            </a:r>
            <a:r>
              <a:rPr lang="ru-RU" sz="1800" dirty="0" err="1" smtClean="0"/>
              <a:t>Асбестовском</a:t>
            </a:r>
            <a:r>
              <a:rPr lang="ru-RU" sz="1800" dirty="0" smtClean="0"/>
              <a:t> городском округе</a:t>
            </a:r>
          </a:p>
          <a:p>
            <a:pPr>
              <a:buNone/>
            </a:pPr>
            <a:r>
              <a:rPr lang="ru-RU" sz="1800" dirty="0" smtClean="0"/>
              <a:t>●  Постановление Правительства Свердловской области от 12.09.2016 № 656-ПП «Об утверждении методик, применяемых для расчета межбюджетных трансфертов из областного бюджета местным бюджетам, на 2017 год и плановый период 2018 и 2019 годов»</a:t>
            </a:r>
          </a:p>
          <a:p>
            <a:pPr>
              <a:buNone/>
            </a:pPr>
            <a:r>
              <a:rPr lang="ru-RU" sz="1800" dirty="0" smtClean="0"/>
              <a:t>●  Постановление администрации Асбестовского городского округа от 01.08.2016 № 425-ПА «О порядке и сроках составления проекта бюджета  Асбестовского городского округа на 2017 год и плановый период 2018 и 2019 годов»</a:t>
            </a:r>
          </a:p>
          <a:p>
            <a:pPr>
              <a:buNone/>
            </a:pPr>
            <a:r>
              <a:rPr lang="ru-RU" sz="1800" dirty="0" smtClean="0"/>
              <a:t>●  Приказ Финансового управления администрации Асбестовского городского округа от 02.09.2016 № 81 «Об утверждении Порядка и Методики планирования бюджетных ассигнований бюджета Асбестовского городского округа на 2017 год и плановый период 2018 и 2019 годов»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600" y="260648"/>
            <a:ext cx="7920880" cy="1008112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ОБРАЗОВАНИЯ В АСБЕСТОВСКОМ ГОРОДСКОМ ОКРУГЕ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251520" y="1340768"/>
          <a:ext cx="8676456" cy="4982028"/>
        </p:xfrm>
        <a:graphic>
          <a:graphicData uri="http://schemas.openxmlformats.org/drawingml/2006/table">
            <a:tbl>
              <a:tblPr/>
              <a:tblGrid>
                <a:gridCol w="678294"/>
                <a:gridCol w="4771631"/>
                <a:gridCol w="1666284"/>
                <a:gridCol w="1560247"/>
              </a:tblGrid>
              <a:tr h="121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92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системы образования в Асбестовском городском округе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926 247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951 304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41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системы дошкольного образования в Асбестовском городском округе»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355 899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371 459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1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системы общего образования в Асбестовском городском округе»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425 084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440 432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92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системы дополнительного образования, отдыха и оздоровления детей в Асбестовском городском округе»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65 302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70 678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1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«Патриотическое воспитание граждан в Асбестовском городском округе»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92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 «Укрепление материально-технической базы образовательных организаций Асбестовского городского округа»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36 779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20 791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92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реализации муниципальной программы "Развитие системы образования в Асбестовском городском округе до 2020 года»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43 054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47 808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260648"/>
            <a:ext cx="8388424" cy="90000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ЖИЛИЩНО-КОММУНАЛЬНОГО ХОЗЯЙСТВА И ПОВЫШЕНИЕ ЭНЕРГЕТИЧЕСКОЙ ЭФФЕКТИВНОСТИ В АСБЕСТОВСКОМ ГОРОДСКОМ ОКРУГЕ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79512" y="1196752"/>
          <a:ext cx="8784975" cy="5499213"/>
        </p:xfrm>
        <a:graphic>
          <a:graphicData uri="http://schemas.openxmlformats.org/drawingml/2006/table">
            <a:tbl>
              <a:tblPr/>
              <a:tblGrid>
                <a:gridCol w="541099"/>
                <a:gridCol w="4593553"/>
                <a:gridCol w="1840499"/>
                <a:gridCol w="1809824"/>
              </a:tblGrid>
              <a:tr h="1042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6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739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жилищно-коммунального хозяйства и повышение энергетической эффективности в Асбестовском городском округе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78 932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86 322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4102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качества условий проживания населения Асбестовского городского округа»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14 731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17 235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97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и модернизация систем теплоснабжения, водоснабжения, водоотведения и объектов размещения отходов в Асбестовском городском округе»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2 993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2 835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478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«Благоустройство территории Асбестовского городского округа»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31 007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39 629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102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жильем молодых семей на территории Асбестовского городского округа»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5 049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928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реализации муниципальной программы Асбестовского городского округа «Развитие жилищно-коммунального хозяйства и повышение энергетической эффективности в Асбестовском городском округе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24 637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25 523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81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региональной поддержки молодым семьям на улучшение жилищных условий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151200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ТРАНСПОРТА, ДОРОЖНОГО ХОЗЯЙСТВА, СВЯЗИ И ИНФОРМАЦИОННЫХ ТЕХНОЛОГИЙ АСБЕСТОВСКОГО ГОРОДСКОГО ОКРУГА 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2020 ГОДА»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одержимое 12"/>
          <p:cNvGraphicFramePr>
            <a:graphicFrameLocks/>
          </p:cNvGraphicFramePr>
          <p:nvPr/>
        </p:nvGraphicFramePr>
        <p:xfrm>
          <a:off x="179512" y="1446615"/>
          <a:ext cx="8784975" cy="4238498"/>
        </p:xfrm>
        <a:graphic>
          <a:graphicData uri="http://schemas.openxmlformats.org/drawingml/2006/table">
            <a:tbl>
              <a:tblPr/>
              <a:tblGrid>
                <a:gridCol w="686778"/>
                <a:gridCol w="4447874"/>
                <a:gridCol w="1840499"/>
                <a:gridCol w="1809824"/>
              </a:tblGrid>
              <a:tr h="1222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транспорта, дорожного хозяйства, связи и информационных технологий Асбестовского городского округа до 2020 года"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116 071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131 916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транспортного комплекса Асбестовского городского округа на 2014-2020 годы"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102 916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111 259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"Повышение безопасности дорожного движения на территории Асбестовского городского округа на 2014-2020 годы"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9 095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16 657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муниципального средства массовой информации - газета "Асбестовский рабочий" в Асбестовском городском округе до 2020 года"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4 060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144000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«ПОВЫШЕНИЕ ЭФФЕКТИВНОСТИ УПРАВЛЕНИЯ МУНИЦИПАЛЬНОЙ СОБСТВЕННОСТЬЮ  АСБЕСТОВСКОГО ГОРОДСКОГО ОКРУГА 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2020 ГОДА»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79512" y="1340768"/>
          <a:ext cx="8784975" cy="4442295"/>
        </p:xfrm>
        <a:graphic>
          <a:graphicData uri="http://schemas.openxmlformats.org/drawingml/2006/table">
            <a:tbl>
              <a:tblPr/>
              <a:tblGrid>
                <a:gridCol w="686778"/>
                <a:gridCol w="4497798"/>
                <a:gridCol w="1872208"/>
                <a:gridCol w="1728191"/>
              </a:tblGrid>
              <a:tr h="141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85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«Повышение эффективности управления муниципальной собственностью  Асбестовского городского округа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8 528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11 902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эффективности управления муниципальной собственности Асбестовского городского округа»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1 959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5 787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1417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реализации муниципальной программы Асбестовского городского округа "Повышение эффективности управления муниципальной собственностью  Асбестовского городского округа до 2020 года»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6 569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6 115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936104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 В АСБЕСТОВСКОМ ГОРОДСКОМ ОКРУГЕ ДО 2020 ГОДА»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251520" y="1556792"/>
          <a:ext cx="8640960" cy="3785363"/>
        </p:xfrm>
        <a:graphic>
          <a:graphicData uri="http://schemas.openxmlformats.org/drawingml/2006/table">
            <a:tbl>
              <a:tblPr/>
              <a:tblGrid>
                <a:gridCol w="675520"/>
                <a:gridCol w="4365040"/>
                <a:gridCol w="1800200"/>
                <a:gridCol w="1800200"/>
              </a:tblGrid>
              <a:tr h="1404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48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культуры в Асбестовском городском округе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135 118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149 472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616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культуры в Асбестовском городском округе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135 118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149 472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616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936104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ФИЗИЧЕСКОЙ КУЛЬТУРЫ И СПОРТА В АСБЕСТОВСКОМ ГОРОДСКОМ ОКРУГЕ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500063" y="1285875"/>
          <a:ext cx="8183562" cy="4470902"/>
        </p:xfrm>
        <a:graphic>
          <a:graphicData uri="http://schemas.openxmlformats.org/drawingml/2006/table">
            <a:tbl>
              <a:tblPr/>
              <a:tblGrid>
                <a:gridCol w="639762"/>
                <a:gridCol w="4080247"/>
                <a:gridCol w="1728192"/>
                <a:gridCol w="1735361"/>
              </a:tblGrid>
              <a:tr h="147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10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физической культуры и спорта в Асбестовском городском округе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126 268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100 877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979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физической культуры и спорта в Асбестовском городском округе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107 953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82 612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801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«Молодежь в Асбестовском городском округе»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18 315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18 265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111600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«РЕАЛИЗАЦИЯ ОСНОВНЫХ НАПРАВЛЕНИЙ ГОСУДАРСТВЕННОЙ ПОЛИТИКИ В СТРОИТЕЛЬНОМ КОМПЛЕКСЕ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251520" y="1556792"/>
          <a:ext cx="8712968" cy="4485973"/>
        </p:xfrm>
        <a:graphic>
          <a:graphicData uri="http://schemas.openxmlformats.org/drawingml/2006/table">
            <a:tbl>
              <a:tblPr/>
              <a:tblGrid>
                <a:gridCol w="681149"/>
                <a:gridCol w="4566914"/>
                <a:gridCol w="1745975"/>
                <a:gridCol w="1718930"/>
              </a:tblGrid>
              <a:tr h="1484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15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«Реализация основных направлений государственной политики в строительном комплексе Асбестовского городского округа до 2020 года»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12 928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23 634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983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«Стимулирование развития жилищного строительства»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2 569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803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газификации»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10 359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19 634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936104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«ОБЕСПЕЧЕНИЕ ОБЩЕСТВЕННОЙ БЕЗОПАСНОСТИ НА ТЕРРИТОРИИ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323528" y="1340768"/>
          <a:ext cx="8640960" cy="4965585"/>
        </p:xfrm>
        <a:graphic>
          <a:graphicData uri="http://schemas.openxmlformats.org/drawingml/2006/table">
            <a:tbl>
              <a:tblPr/>
              <a:tblGrid>
                <a:gridCol w="675520"/>
                <a:gridCol w="4374958"/>
                <a:gridCol w="1810327"/>
                <a:gridCol w="1780155"/>
              </a:tblGrid>
              <a:tr h="1222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0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«Обеспечение общественной безопасности на территории Асбестовского городского округа до 2020 года»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15 758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20 375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72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«Защита населения и территории Асбестовского городского округа от чрезвычайных ситуаций до 2020 года»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15 475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18 852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72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«Профилактика терроризма и экстремизма на территории Асбестовского городского округа до 2020 года»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962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общественного порядка, предупреждение правонарушений и преступлений на территории Асбестовского городского округа до 2020 года»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81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пожарной безопасности в лесах Асбестовского городского округа до 2020 года»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88640"/>
            <a:ext cx="7920880" cy="144016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79512" y="1716235"/>
          <a:ext cx="8784975" cy="4519015"/>
        </p:xfrm>
        <a:graphic>
          <a:graphicData uri="http://schemas.openxmlformats.org/drawingml/2006/table">
            <a:tbl>
              <a:tblPr/>
              <a:tblGrid>
                <a:gridCol w="686779"/>
                <a:gridCol w="4677935"/>
                <a:gridCol w="1840499"/>
                <a:gridCol w="1579762"/>
              </a:tblGrid>
              <a:tr h="1279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9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Асбестовского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городского округа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2 512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2 538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1519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2 512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2  538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44624"/>
            <a:ext cx="7920880" cy="1152128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«СОЦИАЛЬНАЯ ПОДДЕРЖКА И СОЦИАЛЬНОЕ ОБСЛУЖИВАНИЕ НАСЕЛЕНИЯ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179512" y="1306848"/>
          <a:ext cx="8784975" cy="4661155"/>
        </p:xfrm>
        <a:graphic>
          <a:graphicData uri="http://schemas.openxmlformats.org/drawingml/2006/table">
            <a:tbl>
              <a:tblPr/>
              <a:tblGrid>
                <a:gridCol w="686778"/>
                <a:gridCol w="4447874"/>
                <a:gridCol w="1840499"/>
                <a:gridCol w="1809824"/>
              </a:tblGrid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«Социальная поддержка и социальное обслуживание населения Асбестовского городского округа до 2020 года»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2 021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«Социальная защита и социальная поддержка населения Асбестовского городского округа»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1 250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 организации пожизненного содержания одиноких, пожилых граждан Асбестовского городского округа»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 «Комплексные меры противодействия распространению наркомании в Асбестовском городском округе»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 мерах по предупреждению ВИЧ-инфекции на территории Асбестовского городского округа»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pPr hangingPunct="0"/>
            <a:r>
              <a:rPr lang="ru-RU" sz="1600" b="1" dirty="0" smtClean="0">
                <a:solidFill>
                  <a:schemeClr val="tx1"/>
                </a:solidFill>
              </a:rPr>
              <a:t>Основные показатели Прогноза социально-экономического развития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Асбестовского городского округа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на среднесрочную перспективу 2017-2019 годов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(утвержден постановлением администрации Асбестовского городского округа от 31.10.2016 № 564-ПА)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57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70840"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b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 прогноз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0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инерционный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 вариант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вариант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Оборот  организаций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19 015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19 368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19 918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20 866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101,9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104,7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109,7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Добыча полезных ископаемых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13 787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14 090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14 366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14 890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102,2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104,2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Обрабатывающие производства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4 230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4 230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4 484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4 898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115,8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Производство  и распределение электроэнергии, газа и воды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1 048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1 068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1 078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108,0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-27384"/>
            <a:ext cx="7920880" cy="1152128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«СОВЕРШЕНСТВОВАНИЕ СОЦИАЛЬНО-ЭКОНОМИЧЕСКОЙ ПОЛИТИКИ НА ТЕРРИТОРИИ АСБЕСТОВСКОГО ГОРОДСКОГО ОКРУГА» ДО 2020 ГОДА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12"/>
          <p:cNvGraphicFramePr>
            <a:graphicFrameLocks/>
          </p:cNvGraphicFramePr>
          <p:nvPr/>
        </p:nvGraphicFramePr>
        <p:xfrm>
          <a:off x="251520" y="1277963"/>
          <a:ext cx="8712968" cy="4323659"/>
        </p:xfrm>
        <a:graphic>
          <a:graphicData uri="http://schemas.openxmlformats.org/drawingml/2006/table">
            <a:tbl>
              <a:tblPr/>
              <a:tblGrid>
                <a:gridCol w="681149"/>
                <a:gridCol w="4411416"/>
                <a:gridCol w="1825413"/>
                <a:gridCol w="1794990"/>
              </a:tblGrid>
              <a:tr h="1125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2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</a:t>
                      </a:r>
                      <a:r>
                        <a:rPr kumimoji="0" lang="ru-RU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«Совершенствование социально-экономической политики на территории </a:t>
                      </a:r>
                      <a:r>
                        <a:rPr kumimoji="0" lang="ru-RU" sz="15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Асбестовского</a:t>
                      </a:r>
                      <a:r>
                        <a:rPr kumimoji="0" lang="ru-RU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городского округа» до 2020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3 860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1 367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71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Оказание поддержки социально ориентированным некоммерческим организациям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71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Содействие развитию малого и среднего предпринимательства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3 660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71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развития сельскохозяйственного производства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260648"/>
            <a:ext cx="7920880" cy="1080120"/>
          </a:xfrm>
        </p:spPr>
        <p:txBody>
          <a:bodyPr lIns="91408" tIns="45704" rIns="91408" bIns="45704"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«УПРАВЛЕНИЕ МУНИЦИПАЛЬНЫМИ ФИНАНСАМИ АСБЕСТОВСКОГО ГОРОДСКОГО ОКРУГА ДО 2020 ГОДА»</a:t>
            </a:r>
          </a:p>
        </p:txBody>
      </p:sp>
      <p:pic>
        <p:nvPicPr>
          <p:cNvPr id="26" name="Рисунок 25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12"/>
          <p:cNvGraphicFramePr>
            <a:graphicFrameLocks/>
          </p:cNvGraphicFramePr>
          <p:nvPr/>
        </p:nvGraphicFramePr>
        <p:xfrm>
          <a:off x="251520" y="1549887"/>
          <a:ext cx="8712968" cy="3261487"/>
        </p:xfrm>
        <a:graphic>
          <a:graphicData uri="http://schemas.openxmlformats.org/drawingml/2006/table">
            <a:tbl>
              <a:tblPr/>
              <a:tblGrid>
                <a:gridCol w="360040"/>
                <a:gridCol w="4732525"/>
                <a:gridCol w="1825413"/>
                <a:gridCol w="1794990"/>
              </a:tblGrid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 (подпрограммы)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2017 году,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«Управление муниципальными финансами Асбестовского городского округа до 2020 года»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11 094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11 473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«Управление муниципальным долгом»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реализации муниципальной программы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Асбестовского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городского округа "Управление муниципальными финансами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Асбестовского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городского округа до 2020 года»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10 694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11 073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МУНИЦИПАЛЬНЫЙ ДОЛГ </a:t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АСБЕСТОВСКОГО ГОРОДСКОГО ОКРУГА</a:t>
            </a:r>
            <a:endParaRPr lang="ru-RU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7" y="1527175"/>
          <a:ext cx="85042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323528" y="2373313"/>
            <a:ext cx="8136904" cy="371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08" tIns="40805" rIns="81608" bIns="40805">
            <a:spAutoFit/>
          </a:bodyPr>
          <a:lstStyle/>
          <a:p>
            <a:pPr lvl="1" algn="ctr"/>
            <a:r>
              <a:rPr lang="ru-RU" altLang="ru-RU" sz="3600" b="1" dirty="0">
                <a:solidFill>
                  <a:srgbClr val="002060"/>
                </a:solidFill>
                <a:latin typeface="Cambria" pitchFamily="18" charset="0"/>
              </a:rPr>
              <a:t>СПАСИБО ЗА ВНИМАНИЕ</a:t>
            </a:r>
            <a:r>
              <a:rPr lang="ru-RU" altLang="ru-RU" sz="3600" b="1" dirty="0" smtClean="0">
                <a:solidFill>
                  <a:srgbClr val="002060"/>
                </a:solidFill>
                <a:latin typeface="Cambria" pitchFamily="18" charset="0"/>
              </a:rPr>
              <a:t>!</a:t>
            </a:r>
          </a:p>
          <a:p>
            <a:pPr lvl="1" algn="ctr"/>
            <a:endParaRPr lang="ru-RU" altLang="ru-RU" sz="3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 algn="ctr"/>
            <a:endParaRPr lang="ru-RU" sz="3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 algn="ctr"/>
            <a:endParaRPr lang="ru-RU" sz="3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 algn="ctr"/>
            <a:endParaRPr lang="ru-RU" sz="1400" dirty="0" smtClean="0"/>
          </a:p>
          <a:p>
            <a:pPr lvl="1" algn="just"/>
            <a:endParaRPr lang="ru-RU" sz="1400" dirty="0" smtClean="0"/>
          </a:p>
          <a:p>
            <a:pPr lvl="1" algn="just"/>
            <a:r>
              <a:rPr lang="ru-RU" sz="1400" dirty="0" smtClean="0"/>
              <a:t>Разработчик: Финансовое управление администрации Асбестовского городского округа.</a:t>
            </a:r>
          </a:p>
          <a:p>
            <a:pPr lvl="1" algn="just"/>
            <a:r>
              <a:rPr lang="ru-RU" sz="1400" dirty="0" smtClean="0"/>
              <a:t>Предложения и замечания принимаются по тел. (34365) 7-53-31</a:t>
            </a:r>
          </a:p>
          <a:p>
            <a:pPr lvl="1" algn="ctr"/>
            <a:endParaRPr lang="ru-RU" altLang="ru-RU" sz="3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8" name="Рисунок 7" descr="gerb"/>
          <p:cNvPicPr/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pPr hangingPunct="0"/>
            <a:r>
              <a:rPr lang="ru-RU" sz="1600" b="1" dirty="0" smtClean="0">
                <a:solidFill>
                  <a:schemeClr val="tx1"/>
                </a:solidFill>
              </a:rPr>
              <a:t>Основные показатели Прогноза социально-экономического развития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Асбестовского городского округа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на среднесрочную перспективу 2017-2019 годов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(утвержден постановлением администрации Асбестовского городского округа от 31.10.2016 № 564-ПА)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57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70840"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b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 прогноз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0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инерционный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 вариант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вариант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 в основной  капитал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642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676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724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1 042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110,7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105,3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112,8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162,3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Оборот  розничной торговли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9 128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9 393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9 630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9 667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105,5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 платных  услуг населению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1 996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2 190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2 226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2 234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109,7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111,5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111,9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Прибыль  прибыльных организаций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1 049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1 313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1 313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130,1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130,1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pPr hangingPunct="0"/>
            <a:r>
              <a:rPr lang="ru-RU" sz="1600" b="1" dirty="0" smtClean="0">
                <a:solidFill>
                  <a:schemeClr val="tx1"/>
                </a:solidFill>
              </a:rPr>
              <a:t>Основные показатели Прогноза социально-экономического развития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Асбестовского городского округа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на среднесрочную перспективу 2017-2019 годов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(утвержден постановлением администрации Асбестовского городского округа от 31.10.2016 № 564-ПА)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826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70840"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b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 прогноз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0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инерционный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 вариант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целевой 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вариант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Фонд   начисленной заработной платы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6 120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6 475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6 536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6 708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101,2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109,6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Среднемесячная  номинальная начисленная заработная плата  одного работника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27 457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29186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29 461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30 258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104,2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106,3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107,3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110,2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Денежные доходы  населения, всего</a:t>
                      </a:r>
                      <a:b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 доходы от предпринимательской деятельности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14 585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14 397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14 739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15 014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1 271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1 315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1 328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1 335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процентах  к предыдущему году в текущих ценах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101,9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103,5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104,5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 вес населения с доходами  ниже прожиточного  минимума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процентов  от численности населения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D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ОСНОВНЫЕ  ПАРАМЕТРЫ БЮДЖЕТА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АСБЕСТОВСКОГО ГОРОДСКОГО ОКРУГА НА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2017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ГОД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 плановый период 2018 и 2019 годов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5" y="1988839"/>
          <a:ext cx="8518847" cy="214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167"/>
                <a:gridCol w="2160240"/>
                <a:gridCol w="1872208"/>
                <a:gridCol w="2088232"/>
              </a:tblGrid>
              <a:tr h="6678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 год (млн.руб.)</a:t>
                      </a:r>
                      <a:endParaRPr lang="ru-RU" sz="16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2018  год (млн.руб.)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 (млн.руб.)</a:t>
                      </a:r>
                      <a:endParaRPr lang="ru-RU" sz="1600" dirty="0"/>
                    </a:p>
                  </a:txBody>
                  <a:tcPr marL="75467" marR="75467"/>
                </a:tc>
              </a:tr>
              <a:tr h="4399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Доходы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1 695,8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1 655,3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1 646,8</a:t>
                      </a:r>
                      <a:endParaRPr lang="ru-RU" sz="1800" dirty="0"/>
                    </a:p>
                  </a:txBody>
                  <a:tcPr marL="75467" marR="75467"/>
                </a:tc>
              </a:tr>
              <a:tr h="439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Расходы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1 738,2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1 655,3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1 646,8</a:t>
                      </a:r>
                      <a:endParaRPr lang="ru-RU" sz="1800" dirty="0"/>
                    </a:p>
                  </a:txBody>
                  <a:tcPr marL="75467" marR="75467"/>
                </a:tc>
              </a:tr>
              <a:tr h="439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Дефицит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42,4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75467" marR="7546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СТРУКТУРА ДОХОДОВ БЮДЖЕТА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на 2017 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51520" y="1196752"/>
          <a:ext cx="4752528" cy="470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716016" y="2420888"/>
          <a:ext cx="3600400" cy="2542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116"/>
                <a:gridCol w="1576284"/>
              </a:tblGrid>
              <a:tr h="5258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Всего поступлений: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Объем</a:t>
                      </a:r>
                      <a:endParaRPr lang="ru-RU" sz="1400" dirty="0"/>
                    </a:p>
                  </a:txBody>
                  <a:tcPr/>
                </a:tc>
              </a:tr>
              <a:tr h="525847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1 695,8</a:t>
                      </a:r>
                      <a:endParaRPr lang="ru-RU" sz="1800" b="1" dirty="0"/>
                    </a:p>
                  </a:txBody>
                  <a:tcPr/>
                </a:tc>
              </a:tr>
              <a:tr h="5258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Налоговые</a:t>
                      </a:r>
                      <a:r>
                        <a:rPr lang="ru-RU" sz="1200" baseline="0" dirty="0" smtClean="0"/>
                        <a:t> и неналоговые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702,9</a:t>
                      </a:r>
                      <a:endParaRPr lang="ru-RU" sz="1800" dirty="0"/>
                    </a:p>
                  </a:txBody>
                  <a:tcPr/>
                </a:tc>
              </a:tr>
              <a:tr h="96453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Межбюджетные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r>
                        <a:rPr lang="ru-RU" sz="1200" dirty="0" smtClean="0"/>
                        <a:t>трансферты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992,9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83671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ДОХОДЫ БЮДЖЕТА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АСБЕСТОВСКОГО ГОРОДСКОГО ОКРУГА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620688"/>
          <a:ext cx="522007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764704"/>
            <a:ext cx="457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доходов в 2017 году (%)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gerb"/>
          <p:cNvPicPr/>
          <p:nvPr/>
        </p:nvPicPr>
        <p:blipFill>
          <a:blip r:embed="rId3" cstate="print">
            <a:lum bright="35000"/>
          </a:blip>
          <a:srcRect/>
          <a:stretch>
            <a:fillRect/>
          </a:stretch>
        </p:blipFill>
        <p:spPr bwMode="auto">
          <a:xfrm>
            <a:off x="179512" y="188640"/>
            <a:ext cx="792575" cy="9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788024" y="620688"/>
          <a:ext cx="40386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ДОХОДЫ БЮДЖЕТА НА 2017 ГОД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01626" y="1527177"/>
          <a:ext cx="8302822" cy="460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291"/>
                <a:gridCol w="1298531"/>
              </a:tblGrid>
              <a:tr h="3547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Объем, млн.руб.</a:t>
                      </a:r>
                      <a:endParaRPr lang="ru-RU" sz="1200" dirty="0"/>
                    </a:p>
                  </a:txBody>
                  <a:tcPr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702,9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425,5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8,1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Налог, взимаемый в связи с применением упрощенной системы </a:t>
                      </a:r>
                      <a:r>
                        <a:rPr lang="ru-RU" sz="1100" b="0" i="0" u="none" strike="noStrike" dirty="0" smtClean="0">
                          <a:latin typeface="Times New Roman"/>
                        </a:rPr>
                        <a:t>налогообложения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9,3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36,7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0,1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4,5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552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10,4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36,4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92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Государственная </a:t>
                      </a:r>
                      <a:r>
                        <a:rPr lang="ru-RU" sz="1100" b="0" i="0" u="none" strike="noStrike" dirty="0" smtClean="0">
                          <a:latin typeface="Times New Roman"/>
                        </a:rPr>
                        <a:t>пошлина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11,3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46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Доходы от использования имущества, находящегося в </a:t>
                      </a:r>
                      <a:r>
                        <a:rPr lang="ru-RU" sz="1100" b="0" i="0" u="none" strike="noStrike" dirty="0" err="1" smtClean="0">
                          <a:latin typeface="Times New Roman"/>
                        </a:rPr>
                        <a:t>гос</a:t>
                      </a:r>
                      <a:r>
                        <a:rPr lang="ru-RU" sz="1100" b="0" i="0" u="none" strike="noStrike" dirty="0" smtClean="0">
                          <a:latin typeface="Times New Roman"/>
                        </a:rPr>
                        <a:t>. и </a:t>
                      </a:r>
                      <a:r>
                        <a:rPr lang="ru-RU" sz="1100" b="0" i="0" u="none" strike="noStrike" dirty="0" err="1" smtClean="0">
                          <a:latin typeface="Times New Roman"/>
                        </a:rPr>
                        <a:t>муниц</a:t>
                      </a:r>
                      <a:r>
                        <a:rPr lang="ru-RU" sz="1100" b="0" i="0" u="none" strike="noStrike" dirty="0" smtClean="0">
                          <a:latin typeface="Times New Roman"/>
                        </a:rPr>
                        <a:t>. собственности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102,8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1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Платежи при пользовании природными ресурсами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6,9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798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0,1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6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45,8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Штрафы, санкции, возмещение ущерба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4,4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Прочие неналоговые доходы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0,6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latin typeface="Times New Roman"/>
                        </a:rPr>
                        <a:t>БЕЗВОЗМЕЗДНЫЕ </a:t>
                      </a:r>
                      <a:r>
                        <a:rPr lang="ru-RU" sz="1100" b="1" i="0" u="none" strike="noStrike" dirty="0">
                          <a:latin typeface="Times New Roman"/>
                        </a:rPr>
                        <a:t>ПОСТУПЛЕНИЯ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992,9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54711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627</TotalTime>
  <Words>2576</Words>
  <Application>Microsoft Office PowerPoint</Application>
  <PresentationFormat>Экран (4:3)</PresentationFormat>
  <Paragraphs>669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Официальная</vt:lpstr>
      <vt:lpstr>БЮДЖЕТ АСБЕСТОВСКОГО  ГОРОДСКОГО ОКРУГА НА 2017 ГОД  И ПЛАНОВЫЙ ПЕРИОД 2018 И 2019 ГОДОВ</vt:lpstr>
      <vt:lpstr>НОРМАТИВНО-ПРАВОВАЯ БАЗА </vt:lpstr>
      <vt:lpstr>Основные показатели Прогноза социально-экономического развития  Асбестовского городского округа на среднесрочную перспективу 2017-2019 годов  (утвержден постановлением администрации Асбестовского городского округа от 31.10.2016 № 564-ПА)</vt:lpstr>
      <vt:lpstr>Основные показатели Прогноза социально-экономического развития  Асбестовского городского округа на среднесрочную перспективу 2017-2019 годов  (утвержден постановлением администрации Асбестовского городского округа от 31.10.2016 № 564-ПА)</vt:lpstr>
      <vt:lpstr>Основные показатели Прогноза социально-экономического развития  Асбестовского городского округа на среднесрочную перспективу 2017-2019 годов  (утвержден постановлением администрации Асбестовского городского округа от 31.10.2016 № 564-ПА)</vt:lpstr>
      <vt:lpstr>ОСНОВНЫЕ  ПАРАМЕТРЫ БЮДЖЕТА  АСБЕСТОВСКОГО ГОРОДСКОГО ОКРУГА НА 2017 ГОД и плановый период 2018 и 2019 годов</vt:lpstr>
      <vt:lpstr>СТРУКТУРА ДОХОДОВ БЮДЖЕТА  на 2017 год</vt:lpstr>
      <vt:lpstr>  ДОХОДЫ БЮДЖЕТА  АСБЕСТОВСКОГО ГОРОДСКОГО ОКРУГА</vt:lpstr>
      <vt:lpstr>ДОХОДЫ БЮДЖЕТА НА 2017 ГОД</vt:lpstr>
      <vt:lpstr> Налог на доходы физических лиц  </vt:lpstr>
      <vt:lpstr> ЗЕМЕЛЬНЫЙ НАЛОГ </vt:lpstr>
      <vt:lpstr> ДОХОДЫ ОТ ИСПОЛЬЗОВАНИЯ ИМУЩЕСТВА,  НАХОДЯЩЕГОСЯ В МУНИЦИПАЛЬНОЙ СОБСТВЕННОСТИ</vt:lpstr>
      <vt:lpstr>СТРУКТУРА ПОСТУПЛЕНИЙ  ИЗ ОБЛАСТНОГО БЮДЖЕТА</vt:lpstr>
      <vt:lpstr>РАСХОДЫ БЮДЖЕТА АСБЕСТОВСКОГО ГОРОДСКОГО ОКРУГА</vt:lpstr>
      <vt:lpstr>РАСХОДЫ БЮДЖЕТА в 2017 году по главным распорядителям (в млн. руб.)</vt:lpstr>
      <vt:lpstr>РАСХОДЫ БЮДЖЕТА на 2017 год  ПО ФУНКЦИОНАЛЬНЫМ НАПРАВЛЕНИЯМ</vt:lpstr>
      <vt:lpstr>ОБЩЕГОРОДСКИЕ РАСХОДЫ</vt:lpstr>
      <vt:lpstr>Расходы на благоустройство</vt:lpstr>
      <vt:lpstr>РАСХОДЫ БЮДЖЕТА АСБЕСТОВСКОГО ГОРОДСКОГО ОКРУГА  НА РЕАЛИЗАЦИЮ МУНИЦИПАЛЬНЫХ ПРОГРАММ</vt:lpstr>
      <vt:lpstr>МУНИЦИПАЛЬНАЯ ПРОГРАММА «РАЗВИТИЕ СИСТЕМЫ ОБРАЗОВАНИЯ В АСБЕСТОВСКОМ ГОРОДСКОМ ОКРУГЕ  ДО 2020 ГОДА»</vt:lpstr>
      <vt:lpstr>     МУНИЦИПАЛЬНАЯ ПРОГРАММА «РАЗВИТИЕ ЖИЛИЩНО-КОММУНАЛЬНОГО ХОЗЯЙСТВА И ПОВЫШЕНИЕ ЭНЕРГЕТИЧЕСКОЙ ЭФФЕКТИВНОСТИ В АСБЕСТОВСКОМ ГОРОДСКОМ ОКРУГЕ ДО 2020 ГОДА»</vt:lpstr>
      <vt:lpstr>    МУНИЦИПАЛЬНАЯ ПРОГРАММА «РАЗВИТИЕ ТРАНСПОРТА, ДОРОЖНОГО ХОЗЯЙСТВА, СВЯЗИ И ИНФОРМАЦИОННЫХ ТЕХНОЛОГИЙ АСБЕСТОВСКОГО ГОРОДСКОГО ОКРУГА  ДО 2020 ГОДА» </vt:lpstr>
      <vt:lpstr>    МУНИЦИПАЛЬНАЯ ПРОГРАММА «ПОВЫШЕНИЕ ЭФФЕКТИВНОСТИ УПРАВЛЕНИЯ МУНИЦИПАЛЬНОЙ СОБСТВЕННОСТЬЮ  АСБЕСТОВСКОГО ГОРОДСКОГО ОКРУГА  ДО 2020 ГОДА» </vt:lpstr>
      <vt:lpstr>    МУНИЦИПАЛЬНАЯ ПРОГРАММА «РАЗВИТИЕ КУЛЬТУРЫ В АСБЕСТОВСКОМ ГОРОДСКОМ ОКРУГЕ ДО 2020 ГОДА» </vt:lpstr>
      <vt:lpstr>МУНИЦИПАЛЬНАЯ ПРОГРАММА «РАЗВИТИЕ ФИЗИЧЕСКОЙ КУЛЬТУРЫ И СПОРТА В АСБЕСТОВСКОМ ГОРОДСКОМ ОКРУГЕ ДО 2020 ГОДА»</vt:lpstr>
      <vt:lpstr>МУНИЦИПАЛЬНАЯ ПРОГРАММА «РЕАЛИЗАЦИЯ ОСНОВНЫХ НАПРАВЛЕНИЙ ГОСУДАРСТВЕННОЙ ПОЛИТИКИ В СТРОИТЕЛЬНОМ КОМПЛЕКСЕ АСБЕСТОВСКОГО ГОРОДСКОГО ОКРУГА ДО 2020 ГОДА»</vt:lpstr>
      <vt:lpstr>МУНИЦИПАЛЬНАЯ ПРОГРАММА «ОБЕСПЕЧЕНИЕ ОБЩЕСТВЕННОЙ БЕЗОПАСНОСТИ НА ТЕРРИТОРИИ АСБЕСТОВСКОГО ГОРОДСКОГО ОКРУГА ДО 2020 ГОДА»</vt:lpstr>
      <vt:lpstr>МУНИЦИПАЛЬНАЯ ПРОГРАММА «ОБЕСПЕЧЕНИЕ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2020 ГОДА»</vt:lpstr>
      <vt:lpstr>МУНИЦИПАЛЬНАЯ ПРОГРАММА «СОЦИАЛЬНАЯ ПОДДЕРЖКА И СОЦИАЛЬНОЕ ОБСЛУЖИВАНИЕ НАСЕЛЕНИЯ АСБЕСТОВСКОГО ГОРОДСКОГО ОКРУГА ДО 2020 ГОДА»</vt:lpstr>
      <vt:lpstr>МУНИЦИПАЛЬНАЯ ПРОГРАММА «СОВЕРШЕНСТВОВАНИЕ СОЦИАЛЬНО-ЭКОНОМИЧЕСКОЙ ПОЛИТИКИ НА ТЕРРИТОРИИ АСБЕСТОВСКОГО ГОРОДСКОГО ОКРУГА» ДО 2020 ГОДА</vt:lpstr>
      <vt:lpstr>МУНИЦИПАЛЬНАЯ ПРОГРАММА «УПРАВЛЕНИЕ МУНИЦИПАЛЬНЫМИ ФИНАНСАМИ АСБЕСТОВСКОГО ГОРОДСКОГО ОКРУГА ДО 2020 ГОДА»</vt:lpstr>
      <vt:lpstr> МУНИЦИПАЛЬНЫЙ ДОЛГ  АСБЕСТОВСКОГО ГОРОДСКОГО ОКРУГА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ПРОЕКТЕ БЮДЖЕТА АСБЕСТОВСКОГО ГОРОДСКОГО ОКРУГА  на 2016 год</dc:title>
  <dc:creator>Tatyana</dc:creator>
  <cp:lastModifiedBy>Татьяна С. Ковязина</cp:lastModifiedBy>
  <cp:revision>160</cp:revision>
  <dcterms:created xsi:type="dcterms:W3CDTF">2015-12-09T15:46:34Z</dcterms:created>
  <dcterms:modified xsi:type="dcterms:W3CDTF">2017-04-04T10:14:38Z</dcterms:modified>
</cp:coreProperties>
</file>