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3" r:id="rId2"/>
    <p:sldId id="268" r:id="rId3"/>
    <p:sldId id="277" r:id="rId4"/>
    <p:sldId id="278" r:id="rId5"/>
    <p:sldId id="257" r:id="rId6"/>
    <p:sldId id="296" r:id="rId7"/>
    <p:sldId id="279" r:id="rId8"/>
    <p:sldId id="264" r:id="rId9"/>
    <p:sldId id="266" r:id="rId10"/>
    <p:sldId id="267" r:id="rId11"/>
    <p:sldId id="280" r:id="rId12"/>
    <p:sldId id="297" r:id="rId13"/>
    <p:sldId id="259" r:id="rId14"/>
    <p:sldId id="282" r:id="rId15"/>
    <p:sldId id="261" r:id="rId16"/>
    <p:sldId id="275" r:id="rId17"/>
    <p:sldId id="273" r:id="rId18"/>
    <p:sldId id="271" r:id="rId19"/>
    <p:sldId id="281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300" r:id="rId28"/>
    <p:sldId id="291" r:id="rId29"/>
    <p:sldId id="298" r:id="rId30"/>
    <p:sldId id="294" r:id="rId31"/>
    <p:sldId id="293" r:id="rId32"/>
    <p:sldId id="29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43" autoAdjust="0"/>
  </p:normalViewPr>
  <p:slideViewPr>
    <p:cSldViewPr>
      <p:cViewPr varScale="1">
        <p:scale>
          <a:sx n="52" d="100"/>
          <a:sy n="52" d="100"/>
        </p:scale>
        <p:origin x="-84" y="-11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Структура, млн. рублей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explosion val="25"/>
          <c:dPt>
            <c:idx val="0"/>
            <c:explosion val="0"/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</c:dPt>
          <c:dLbls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</c:v>
                </c:pt>
                <c:pt idx="1">
                  <c:v>Межбюджетные трансферты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702.9</c:v>
                </c:pt>
                <c:pt idx="1">
                  <c:v>991.4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26312604926613076"/>
          <c:y val="0.71075399854681964"/>
          <c:w val="0.48392886901455601"/>
          <c:h val="0.2336733286120283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Администрация АГО</c:v>
                </c:pt>
                <c:pt idx="1">
                  <c:v>Управление образованием АГО</c:v>
                </c:pt>
                <c:pt idx="2">
                  <c:v>Дума АГО</c:v>
                </c:pt>
                <c:pt idx="3">
                  <c:v>Асбестовская ТИК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767.1</c:v>
                </c:pt>
                <c:pt idx="1">
                  <c:v>951.3</c:v>
                </c:pt>
                <c:pt idx="2">
                  <c:v>14.8</c:v>
                </c:pt>
                <c:pt idx="3">
                  <c:v>3.5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Уличное освещение</c:v>
                </c:pt>
                <c:pt idx="1">
                  <c:v>Озеленение территории</c:v>
                </c:pt>
                <c:pt idx="2">
                  <c:v>Содержание мест массового отдыха</c:v>
                </c:pt>
                <c:pt idx="3">
                  <c:v>Организация субботников</c:v>
                </c:pt>
                <c:pt idx="4">
                  <c:v>Сбор, вывоз мусора с несанкционированных свалок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21.1</c:v>
                </c:pt>
                <c:pt idx="1">
                  <c:v>2.8</c:v>
                </c:pt>
                <c:pt idx="2">
                  <c:v>6.7</c:v>
                </c:pt>
                <c:pt idx="3">
                  <c:v>2.2000000000000002</c:v>
                </c:pt>
                <c:pt idx="4">
                  <c:v>4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6753082751448535E-2"/>
          <c:y val="0.12315374395234668"/>
          <c:w val="0.87617936908829863"/>
          <c:h val="0.51128984146358525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 </c:v>
                </c:pt>
              </c:strCache>
            </c:strRef>
          </c:tx>
          <c:spPr>
            <a:solidFill>
              <a:srgbClr val="D0EBB3"/>
            </a:solidFill>
          </c:spPr>
          <c:dLbls>
            <c:dLbl>
              <c:idx val="0"/>
              <c:layout>
                <c:manualLayout>
                  <c:x val="-0.14323236475005141"/>
                  <c:y val="2.1249312325404544E-3"/>
                </c:manualLayout>
              </c:layout>
              <c:showVal val="1"/>
            </c:dLbl>
            <c:dLbl>
              <c:idx val="1"/>
              <c:layout>
                <c:manualLayout>
                  <c:x val="0.20158629112970194"/>
                  <c:y val="-2.1249312325404544E-3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 2016 года            (1 687,3)</c:v>
                </c:pt>
                <c:pt idx="1">
                  <c:v>План 2017 года           (1 694,3)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603.29999999999995</c:v>
                </c:pt>
                <c:pt idx="1">
                  <c:v>542.4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FFCD"/>
            </a:solidFill>
          </c:spPr>
          <c:dLbls>
            <c:dLbl>
              <c:idx val="0"/>
              <c:layout>
                <c:manualLayout>
                  <c:x val="-0.1405799135509764"/>
                  <c:y val="-6.3747936976212933E-3"/>
                </c:manualLayout>
              </c:layout>
              <c:showVal val="1"/>
            </c:dLbl>
            <c:dLbl>
              <c:idx val="1"/>
              <c:layout>
                <c:manualLayout>
                  <c:x val="0.19893383993062724"/>
                  <c:y val="-2.1249312325404544E-3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 2016 года            (1 687,3)</c:v>
                </c:pt>
                <c:pt idx="1">
                  <c:v>План 2017 года           (1 694,3)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244.9</c:v>
                </c:pt>
                <c:pt idx="1">
                  <c:v>160.5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B3EBFF"/>
            </a:solidFill>
          </c:spPr>
          <c:dLbls>
            <c:dLbl>
              <c:idx val="0"/>
              <c:layout>
                <c:manualLayout>
                  <c:x val="-0.13792746235190201"/>
                  <c:y val="2.1249312325404544E-3"/>
                </c:manualLayout>
              </c:layout>
              <c:showVal val="1"/>
            </c:dLbl>
            <c:dLbl>
              <c:idx val="1"/>
              <c:layout>
                <c:manualLayout>
                  <c:x val="0.1962813887315519"/>
                  <c:y val="-6.3747936976212933E-3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 2016 года            (1 687,3)</c:v>
                </c:pt>
                <c:pt idx="1">
                  <c:v>План 2017 года           (1 694,3)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839.1</c:v>
                </c:pt>
                <c:pt idx="1">
                  <c:v>991.4</c:v>
                </c:pt>
              </c:numCache>
            </c:numRef>
          </c:val>
        </c:ser>
        <c:gapWidth val="100"/>
        <c:shape val="cylinder"/>
        <c:axId val="100700160"/>
        <c:axId val="100701696"/>
        <c:axId val="0"/>
      </c:bar3DChart>
      <c:catAx>
        <c:axId val="1007001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701696"/>
        <c:crosses val="autoZero"/>
        <c:auto val="1"/>
        <c:lblAlgn val="ctr"/>
        <c:lblOffset val="100"/>
      </c:catAx>
      <c:valAx>
        <c:axId val="10070169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tickLblPos val="none"/>
        <c:crossAx val="100700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4481865587975655E-2"/>
          <c:y val="0.78053104449581701"/>
          <c:w val="0.79874213836478414"/>
          <c:h val="0.20723154048332645"/>
        </c:manualLayout>
      </c:layout>
      <c:txPr>
        <a:bodyPr/>
        <a:lstStyle/>
        <a:p>
          <a:pPr>
            <a:defRPr sz="2000" baseline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perspective val="3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3172163621056788"/>
          <c:y val="0.13171131026623431"/>
          <c:w val="0.64033031248452943"/>
          <c:h val="0.485254831038666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 w="152400" h="50800" prst="softRound"/>
              <a:bevelB w="152400" h="50800" prst="softRound"/>
            </a:sp3d>
          </c:spPr>
          <c:dPt>
            <c:idx val="0"/>
            <c:spPr>
              <a:solidFill>
                <a:srgbClr val="B3EBFF">
                  <a:alpha val="56000"/>
                </a:srgbClr>
              </a:solidFill>
              <a:scene3d>
                <a:camera prst="orthographicFront"/>
                <a:lightRig rig="threePt" dir="t"/>
              </a:scene3d>
              <a:sp3d prstMaterial="plastic">
                <a:bevelT w="152400" h="50800" prst="softRound"/>
                <a:bevelB w="152400" h="50800" prst="softRound"/>
              </a:sp3d>
            </c:spPr>
          </c:dPt>
          <c:dPt>
            <c:idx val="1"/>
            <c:spPr>
              <a:solidFill>
                <a:srgbClr val="FFFFA7"/>
              </a:solidFill>
              <a:ln>
                <a:solidFill>
                  <a:srgbClr val="FFFF00"/>
                </a:solidFill>
              </a:ln>
              <a:scene3d>
                <a:camera prst="orthographicFront"/>
                <a:lightRig rig="threePt" dir="t"/>
              </a:scene3d>
              <a:sp3d prstMaterial="plastic">
                <a:bevelT w="152400" h="50800" prst="softRound"/>
                <a:bevelB w="152400" h="50800" prst="softRound"/>
              </a:sp3d>
            </c:spPr>
          </c:dPt>
          <c:dPt>
            <c:idx val="2"/>
            <c:spPr>
              <a:solidFill>
                <a:srgbClr val="FFB7B7"/>
              </a:solidFill>
              <a:scene3d>
                <a:camera prst="orthographicFront"/>
                <a:lightRig rig="threePt" dir="t"/>
              </a:scene3d>
              <a:sp3d prstMaterial="plastic">
                <a:bevelT w="152400" h="50800" prst="softRound"/>
                <a:bevelB w="152400" h="50800" prst="softRound"/>
              </a:sp3d>
            </c:spPr>
          </c:dPt>
          <c:dPt>
            <c:idx val="3"/>
            <c:spPr>
              <a:solidFill>
                <a:srgbClr val="BD92DE"/>
              </a:solidFill>
              <a:scene3d>
                <a:camera prst="orthographicFront"/>
                <a:lightRig rig="threePt" dir="t"/>
              </a:scene3d>
              <a:sp3d prstMaterial="plastic">
                <a:bevelT w="152400" h="50800" prst="softRound"/>
                <a:bevelB w="152400" h="50800" prst="softRound"/>
              </a:sp3d>
            </c:spPr>
          </c:dPt>
          <c:dPt>
            <c:idx val="4"/>
            <c:spPr>
              <a:solidFill>
                <a:srgbClr val="BEE395"/>
              </a:solidFill>
              <a:scene3d>
                <a:camera prst="orthographicFront"/>
                <a:lightRig rig="threePt" dir="t"/>
              </a:scene3d>
              <a:sp3d prstMaterial="plastic">
                <a:bevelT w="152400" h="50800" prst="softRound"/>
                <a:bevelB w="152400" h="50800" prst="softRound"/>
              </a:sp3d>
            </c:spPr>
          </c:dPt>
          <c:dLbls>
            <c:dLbl>
              <c:idx val="2"/>
              <c:layout>
                <c:manualLayout>
                  <c:x val="1.472787599663259E-2"/>
                  <c:y val="-6.8987293576415814E-3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НДФЛ (426,3 млн.руб.)</c:v>
                </c:pt>
                <c:pt idx="1">
                  <c:v>Доходы от использования имущества (102,8 млн.руб.)</c:v>
                </c:pt>
                <c:pt idx="2">
                  <c:v>Земельный налог (36,4 млн.руб.)</c:v>
                </c:pt>
                <c:pt idx="3">
                  <c:v>Доходы от продажи активов (45,8 млн.руб.)</c:v>
                </c:pt>
                <c:pt idx="4">
                  <c:v>Другие налоговые и неналоговые доходы (91,6 млн.руб.)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60.6</c:v>
                </c:pt>
                <c:pt idx="1">
                  <c:v>14.6</c:v>
                </c:pt>
                <c:pt idx="2">
                  <c:v>5.2</c:v>
                </c:pt>
                <c:pt idx="3">
                  <c:v>6.5</c:v>
                </c:pt>
                <c:pt idx="4">
                  <c:v>13.1</c:v>
                </c:pt>
              </c:numCache>
            </c:numRef>
          </c:val>
        </c:ser>
      </c:pie3DChart>
      <c:spPr>
        <a:scene3d>
          <a:camera prst="orthographicFront"/>
          <a:lightRig rig="threePt" dir="t"/>
        </a:scene3d>
        <a:sp3d>
          <a:bevelB w="152400" h="50800" prst="softRound"/>
        </a:sp3d>
      </c:spPr>
    </c:plotArea>
    <c:legend>
      <c:legendPos val="r"/>
      <c:layout>
        <c:manualLayout>
          <c:xMode val="edge"/>
          <c:yMode val="edge"/>
          <c:x val="3.4591194968553458E-2"/>
          <c:y val="0.6151728063104136"/>
          <c:w val="0.96540880503144655"/>
          <c:h val="0.3848271936895919"/>
        </c:manualLayout>
      </c:layout>
    </c:legend>
    <c:plotVisOnly val="1"/>
  </c:chart>
  <c:txPr>
    <a:bodyPr/>
    <a:lstStyle/>
    <a:p>
      <a:pPr>
        <a:defRPr sz="1800">
          <a:solidFill>
            <a:srgbClr val="002060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8.4370639674007195E-2"/>
          <c:y val="0.12990266841644793"/>
          <c:w val="0.90218900270665048"/>
          <c:h val="0.7591159230096238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411.5</c:v>
                </c:pt>
                <c:pt idx="1">
                  <c:v>484.4</c:v>
                </c:pt>
                <c:pt idx="2">
                  <c:v>426.3</c:v>
                </c:pt>
              </c:numCache>
            </c:numRef>
          </c:val>
        </c:ser>
        <c:shape val="box"/>
        <c:axId val="100980224"/>
        <c:axId val="100981760"/>
        <c:axId val="0"/>
      </c:bar3DChart>
      <c:catAx>
        <c:axId val="100980224"/>
        <c:scaling>
          <c:orientation val="minMax"/>
        </c:scaling>
        <c:axPos val="b"/>
        <c:numFmt formatCode="General" sourceLinked="1"/>
        <c:tickLblPos val="nextTo"/>
        <c:crossAx val="100981760"/>
        <c:crosses val="autoZero"/>
        <c:auto val="1"/>
        <c:lblAlgn val="ctr"/>
        <c:lblOffset val="100"/>
      </c:catAx>
      <c:valAx>
        <c:axId val="100981760"/>
        <c:scaling>
          <c:orientation val="minMax"/>
        </c:scaling>
        <c:axPos val="l"/>
        <c:majorGridlines/>
        <c:numFmt formatCode="General" sourceLinked="1"/>
        <c:tickLblPos val="nextTo"/>
        <c:crossAx val="1009802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8.4370639674007195E-2"/>
          <c:y val="0.12990266841644793"/>
          <c:w val="0.90218900270665048"/>
          <c:h val="0.7591159230096238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</c:v>
                </c:pt>
                <c:pt idx="1">
                  <c:v>31.5</c:v>
                </c:pt>
                <c:pt idx="2">
                  <c:v>36.4</c:v>
                </c:pt>
              </c:numCache>
            </c:numRef>
          </c:val>
        </c:ser>
        <c:shape val="box"/>
        <c:axId val="105594240"/>
        <c:axId val="105596032"/>
        <c:axId val="0"/>
      </c:bar3DChart>
      <c:catAx>
        <c:axId val="105594240"/>
        <c:scaling>
          <c:orientation val="minMax"/>
        </c:scaling>
        <c:axPos val="b"/>
        <c:numFmt formatCode="General" sourceLinked="1"/>
        <c:tickLblPos val="nextTo"/>
        <c:crossAx val="105596032"/>
        <c:crosses val="autoZero"/>
        <c:auto val="1"/>
        <c:lblAlgn val="ctr"/>
        <c:lblOffset val="100"/>
      </c:catAx>
      <c:valAx>
        <c:axId val="105596032"/>
        <c:scaling>
          <c:orientation val="minMax"/>
        </c:scaling>
        <c:axPos val="l"/>
        <c:majorGridlines/>
        <c:numFmt formatCode="General" sourceLinked="1"/>
        <c:tickLblPos val="nextTo"/>
        <c:crossAx val="1055942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perspective val="30"/>
    </c:view3D>
    <c:plotArea>
      <c:layout>
        <c:manualLayout>
          <c:layoutTarget val="inner"/>
          <c:xMode val="edge"/>
          <c:yMode val="edge"/>
          <c:x val="8.4370639674007195E-2"/>
          <c:y val="0.12990266841644793"/>
          <c:w val="0.90218900270665048"/>
          <c:h val="0.7591159230096238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195.4</c:v>
                </c:pt>
                <c:pt idx="1">
                  <c:v>166</c:v>
                </c:pt>
                <c:pt idx="2">
                  <c:v>102.8</c:v>
                </c:pt>
              </c:numCache>
            </c:numRef>
          </c:val>
        </c:ser>
        <c:shape val="box"/>
        <c:axId val="105649664"/>
        <c:axId val="105651200"/>
        <c:axId val="0"/>
      </c:bar3DChart>
      <c:catAx>
        <c:axId val="105649664"/>
        <c:scaling>
          <c:orientation val="minMax"/>
        </c:scaling>
        <c:axPos val="b"/>
        <c:numFmt formatCode="General" sourceLinked="1"/>
        <c:tickLblPos val="nextTo"/>
        <c:crossAx val="105651200"/>
        <c:crosses val="autoZero"/>
        <c:auto val="1"/>
        <c:lblAlgn val="ctr"/>
        <c:lblOffset val="100"/>
      </c:catAx>
      <c:valAx>
        <c:axId val="105651200"/>
        <c:scaling>
          <c:orientation val="minMax"/>
        </c:scaling>
        <c:axPos val="l"/>
        <c:majorGridlines/>
        <c:numFmt formatCode="General" sourceLinked="1"/>
        <c:tickLblPos val="nextTo"/>
        <c:crossAx val="1056496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696.5</c:v>
                </c:pt>
                <c:pt idx="1">
                  <c:v>286.10000000000002</c:v>
                </c:pt>
                <c:pt idx="2">
                  <c:v>8.8000000000000007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94495726603489338"/>
          <c:h val="0.9198070006110437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 млн. руб.</c:v>
                </c:pt>
              </c:strCache>
            </c:strRef>
          </c:tx>
          <c:spPr>
            <a:solidFill>
              <a:srgbClr val="C9F1FF"/>
            </a:solidFill>
            <a:scene3d>
              <a:camera prst="orthographicFront"/>
              <a:lightRig rig="threePt" dir="t"/>
            </a:scene3d>
            <a:sp3d>
              <a:bevelT w="152400" h="50800" prst="softRound"/>
              <a:bevelB w="152400" h="50800" prst="softRound"/>
            </a:sp3d>
          </c:spPr>
          <c:dLbls>
            <c:dLbl>
              <c:idx val="0"/>
              <c:layout>
                <c:manualLayout>
                  <c:x val="3.0214993688013059E-2"/>
                  <c:y val="-3.5103702915541601E-2"/>
                </c:manualLayout>
              </c:layout>
              <c:showVal val="1"/>
            </c:dLbl>
            <c:dLbl>
              <c:idx val="1"/>
              <c:layout>
                <c:manualLayout>
                  <c:x val="5.2155058967040556E-2"/>
                  <c:y val="-3.1307296444749652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Проект бюджета 2016 (млн.руб.)</c:v>
                </c:pt>
                <c:pt idx="1">
                  <c:v>план 2016 года (млн.руб.)</c:v>
                </c:pt>
                <c:pt idx="2">
                  <c:v>план 2017 года (млн.руб.)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1597.1</c:v>
                </c:pt>
                <c:pt idx="1">
                  <c:v>1733.9</c:v>
                </c:pt>
                <c:pt idx="2">
                  <c:v>1736.7</c:v>
                </c:pt>
              </c:numCache>
            </c:numRef>
          </c:val>
          <c:shape val="cylinder"/>
        </c:ser>
        <c:shape val="cone"/>
        <c:axId val="106960384"/>
        <c:axId val="106961920"/>
        <c:axId val="105722304"/>
      </c:bar3DChart>
      <c:catAx>
        <c:axId val="1069603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961920"/>
        <c:crosses val="autoZero"/>
        <c:auto val="1"/>
        <c:lblAlgn val="ctr"/>
        <c:lblOffset val="100"/>
      </c:catAx>
      <c:valAx>
        <c:axId val="10696192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#0.0" sourceLinked="1"/>
        <c:tickLblPos val="none"/>
        <c:crossAx val="106960384"/>
        <c:crosses val="autoZero"/>
        <c:crossBetween val="between"/>
        <c:majorUnit val="200"/>
      </c:valAx>
      <c:serAx>
        <c:axId val="105722304"/>
        <c:scaling>
          <c:orientation val="minMax"/>
        </c:scaling>
        <c:delete val="1"/>
        <c:axPos val="b"/>
        <c:tickLblPos val="none"/>
        <c:crossAx val="106961920"/>
        <c:crosses val="autoZero"/>
      </c:serAx>
      <c:spPr>
        <a:noFill/>
        <a:ln w="25400">
          <a:noFill/>
        </a:ln>
      </c:spPr>
    </c:plotArea>
    <c:plotVisOnly val="1"/>
  </c:chart>
  <c:spPr>
    <a:noFill/>
    <a:effectLst>
      <a:outerShdw blurRad="50800" dist="50800" dir="5400000" algn="ctr" rotWithShape="0">
        <a:srgbClr val="000000">
          <a:alpha val="87000"/>
        </a:srgbClr>
      </a:outerShdw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330"/>
      <c:perspective val="30"/>
    </c:view3D>
    <c:plotArea>
      <c:layout>
        <c:manualLayout>
          <c:layoutTarget val="inner"/>
          <c:xMode val="edge"/>
          <c:yMode val="edge"/>
          <c:x val="0.30163599549804482"/>
          <c:y val="1.6912123919260214E-2"/>
          <c:w val="0.58669441220388585"/>
          <c:h val="0.67625362783130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plastic">
              <a:bevelT w="152400" h="50800" prst="softRound"/>
              <a:bevelB w="152400" h="50800" prst="softRound"/>
            </a:sp3d>
          </c:spPr>
          <c:dPt>
            <c:idx val="0"/>
            <c:spPr>
              <a:solidFill>
                <a:srgbClr val="B3EBFF">
                  <a:alpha val="67000"/>
                </a:srgbClr>
              </a:solidFill>
              <a:scene3d>
                <a:camera prst="orthographicFront"/>
                <a:lightRig rig="threePt" dir="t"/>
              </a:scene3d>
              <a:sp3d prstMaterial="plastic">
                <a:bevelT w="152400" h="50800" prst="softRound"/>
                <a:bevelB w="152400" h="50800" prst="softRound"/>
              </a:sp3d>
            </c:spPr>
          </c:dPt>
          <c:dPt>
            <c:idx val="1"/>
            <c:spPr>
              <a:solidFill>
                <a:srgbClr val="FFFFB3"/>
              </a:solidFill>
              <a:scene3d>
                <a:camera prst="orthographicFront"/>
                <a:lightRig rig="threePt" dir="t"/>
              </a:scene3d>
              <a:sp3d prstMaterial="plastic">
                <a:bevelT w="152400" h="50800" prst="softRound"/>
                <a:bevelB w="152400" h="50800" prst="softRound"/>
              </a:sp3d>
            </c:spPr>
          </c:dPt>
          <c:dPt>
            <c:idx val="2"/>
            <c:spPr>
              <a:solidFill>
                <a:srgbClr val="BD92DE"/>
              </a:solidFill>
              <a:scene3d>
                <a:camera prst="orthographicFront"/>
                <a:lightRig rig="threePt" dir="t"/>
              </a:scene3d>
              <a:sp3d prstMaterial="plastic">
                <a:bevelT w="152400" h="50800" prst="softRound"/>
                <a:bevelB w="152400" h="50800" prst="softRound"/>
              </a:sp3d>
            </c:spPr>
          </c:dPt>
          <c:dPt>
            <c:idx val="3"/>
            <c:spPr>
              <a:solidFill>
                <a:srgbClr val="FFB7B7"/>
              </a:solidFill>
              <a:scene3d>
                <a:camera prst="orthographicFront"/>
                <a:lightRig rig="threePt" dir="t"/>
              </a:scene3d>
              <a:sp3d prstMaterial="plastic">
                <a:bevelT w="152400" h="50800" prst="softRound"/>
                <a:bevelB w="152400" h="50800" prst="softRound"/>
              </a:sp3d>
            </c:spPr>
          </c:dPt>
          <c:dPt>
            <c:idx val="4"/>
            <c:spPr>
              <a:solidFill>
                <a:srgbClr val="BEE395"/>
              </a:solidFill>
              <a:scene3d>
                <a:camera prst="orthographicFront"/>
                <a:lightRig rig="threePt" dir="t"/>
              </a:scene3d>
              <a:sp3d prstMaterial="plastic">
                <a:bevelT w="152400" h="50800" prst="softRound"/>
                <a:bevelB w="152400" h="50800" prst="softRound"/>
              </a:sp3d>
            </c:spPr>
          </c:dPt>
          <c:dLbls>
            <c:dLbl>
              <c:idx val="0"/>
              <c:layout>
                <c:manualLayout>
                  <c:x val="-0.15688698429751274"/>
                  <c:y val="2.1743969087148641E-2"/>
                </c:manualLayout>
              </c:layout>
              <c:showVal val="1"/>
            </c:dLbl>
            <c:dLbl>
              <c:idx val="2"/>
              <c:layout>
                <c:manualLayout>
                  <c:x val="7.0746723452692973E-3"/>
                  <c:y val="-1.3118976125940334E-2"/>
                </c:manualLayout>
              </c:layout>
              <c:showVal val="1"/>
            </c:dLbl>
            <c:dLbl>
              <c:idx val="3"/>
              <c:layout>
                <c:manualLayout>
                  <c:x val="5.0758905590034334E-3"/>
                  <c:y val="-4.3488318649526014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Образование (61,8 %)</c:v>
                </c:pt>
                <c:pt idx="1">
                  <c:v>Социальное обеспечение (10,2 %)</c:v>
                </c:pt>
                <c:pt idx="2">
                  <c:v>Культура (5,2 %)</c:v>
                </c:pt>
                <c:pt idx="3">
                  <c:v>Спорт (2,0 %)</c:v>
                </c:pt>
                <c:pt idx="4">
                  <c:v>Другие расходы (20,8 %)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1073.4000000000001</c:v>
                </c:pt>
                <c:pt idx="1">
                  <c:v>176.5</c:v>
                </c:pt>
                <c:pt idx="2">
                  <c:v>90.9</c:v>
                </c:pt>
                <c:pt idx="3">
                  <c:v>35.4</c:v>
                </c:pt>
                <c:pt idx="4">
                  <c:v>360.5</c:v>
                </c:pt>
              </c:numCache>
            </c:numRef>
          </c:val>
        </c:ser>
      </c:pie3DChart>
      <c:spPr>
        <a:scene3d>
          <a:camera prst="orthographicFront"/>
          <a:lightRig rig="threePt" dir="t"/>
        </a:scene3d>
        <a:sp3d>
          <a:bevelT w="152400" h="50800" prst="softRound"/>
        </a:sp3d>
      </c:spPr>
    </c:plotArea>
    <c:legend>
      <c:legendPos val="r"/>
      <c:layout>
        <c:manualLayout>
          <c:xMode val="edge"/>
          <c:yMode val="edge"/>
          <c:x val="2.4827899332700437E-3"/>
          <c:y val="0.60762731081630261"/>
          <c:w val="0.9966423183790406"/>
          <c:h val="0.39097710604453501"/>
        </c:manualLayout>
      </c:layout>
      <c:txPr>
        <a:bodyPr/>
        <a:lstStyle/>
        <a:p>
          <a:pPr>
            <a:defRPr sz="1800" kern="600" baseline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A55581-0EA4-418A-8B09-95E275ABA92C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24A069-0228-42B5-B472-7198DD8D9EF6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2">
                  <a:lumMod val="10000"/>
                </a:schemeClr>
              </a:solidFill>
            </a:rPr>
            <a:t>Дорожное хозяйство – </a:t>
          </a:r>
        </a:p>
        <a:p>
          <a:r>
            <a:rPr lang="ru-RU" sz="2800" b="1" dirty="0" smtClean="0">
              <a:solidFill>
                <a:schemeClr val="bg2">
                  <a:lumMod val="10000"/>
                </a:schemeClr>
              </a:solidFill>
            </a:rPr>
            <a:t>113,1 млн.руб. </a:t>
          </a:r>
          <a:endParaRPr lang="ru-RU" sz="2800" b="1" dirty="0">
            <a:solidFill>
              <a:schemeClr val="bg2">
                <a:lumMod val="10000"/>
              </a:schemeClr>
            </a:solidFill>
          </a:endParaRPr>
        </a:p>
      </dgm:t>
    </dgm:pt>
    <dgm:pt modelId="{B2A70BBA-2170-4D31-AB93-42866423D332}" type="parTrans" cxnId="{7C4DF0A5-45BA-4F0A-A0F1-8B6473CAB72D}">
      <dgm:prSet/>
      <dgm:spPr/>
      <dgm:t>
        <a:bodyPr/>
        <a:lstStyle/>
        <a:p>
          <a:endParaRPr lang="ru-RU"/>
        </a:p>
      </dgm:t>
    </dgm:pt>
    <dgm:pt modelId="{FEFD644E-B119-43F2-B2C7-FFC920CA118C}" type="sibTrans" cxnId="{7C4DF0A5-45BA-4F0A-A0F1-8B6473CAB72D}">
      <dgm:prSet/>
      <dgm:spPr/>
      <dgm:t>
        <a:bodyPr/>
        <a:lstStyle/>
        <a:p>
          <a:endParaRPr lang="ru-RU"/>
        </a:p>
      </dgm:t>
    </dgm:pt>
    <dgm:pt modelId="{3E9EC5F6-5B06-4F33-8D5B-249DA8071D0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Благоустройство территории городского округа –</a:t>
          </a:r>
        </a:p>
        <a:p>
          <a:r>
            <a:rPr lang="ru-RU" b="1" dirty="0" smtClean="0">
              <a:solidFill>
                <a:schemeClr val="tx1"/>
              </a:solidFill>
            </a:rPr>
            <a:t> 38,1 млн.руб.</a:t>
          </a:r>
          <a:endParaRPr lang="ru-RU" b="1" dirty="0">
            <a:solidFill>
              <a:schemeClr val="tx1"/>
            </a:solidFill>
          </a:endParaRPr>
        </a:p>
      </dgm:t>
    </dgm:pt>
    <dgm:pt modelId="{D9CD7579-AC86-4A04-8F4F-D336BD20FA62}" type="parTrans" cxnId="{87F80C05-1B9A-45EC-B4B1-9E3300BE8846}">
      <dgm:prSet/>
      <dgm:spPr/>
      <dgm:t>
        <a:bodyPr/>
        <a:lstStyle/>
        <a:p>
          <a:endParaRPr lang="ru-RU"/>
        </a:p>
      </dgm:t>
    </dgm:pt>
    <dgm:pt modelId="{279C830D-5A37-4040-98DF-C08C0A7AA8AC}" type="sibTrans" cxnId="{87F80C05-1B9A-45EC-B4B1-9E3300BE8846}">
      <dgm:prSet/>
      <dgm:spPr/>
      <dgm:t>
        <a:bodyPr/>
        <a:lstStyle/>
        <a:p>
          <a:endParaRPr lang="ru-RU"/>
        </a:p>
      </dgm:t>
    </dgm:pt>
    <dgm:pt modelId="{10B35DBF-C930-4BAA-A96E-894C2A58A01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Содержание, ремонт памятников культуры – </a:t>
          </a:r>
        </a:p>
        <a:p>
          <a:r>
            <a:rPr lang="ru-RU" b="1" dirty="0" smtClean="0">
              <a:solidFill>
                <a:schemeClr val="tx1"/>
              </a:solidFill>
            </a:rPr>
            <a:t>0,2 млн.руб.</a:t>
          </a:r>
          <a:endParaRPr lang="ru-RU" b="1" dirty="0">
            <a:solidFill>
              <a:schemeClr val="tx1"/>
            </a:solidFill>
          </a:endParaRPr>
        </a:p>
      </dgm:t>
    </dgm:pt>
    <dgm:pt modelId="{69F1DD63-F7AE-45A2-9AF6-ACBD1177D694}" type="parTrans" cxnId="{EFC80A43-F2E2-4E38-BDFC-3821ACEDD367}">
      <dgm:prSet/>
      <dgm:spPr/>
      <dgm:t>
        <a:bodyPr/>
        <a:lstStyle/>
        <a:p>
          <a:endParaRPr lang="ru-RU"/>
        </a:p>
      </dgm:t>
    </dgm:pt>
    <dgm:pt modelId="{4FD16725-8441-48DD-B5CD-98716677BAEC}" type="sibTrans" cxnId="{EFC80A43-F2E2-4E38-BDFC-3821ACEDD367}">
      <dgm:prSet/>
      <dgm:spPr/>
      <dgm:t>
        <a:bodyPr/>
        <a:lstStyle/>
        <a:p>
          <a:endParaRPr lang="ru-RU"/>
        </a:p>
      </dgm:t>
    </dgm:pt>
    <dgm:pt modelId="{0C809165-8BA2-4F9C-A1BC-DBA8AFB8BDB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Мероприятия в области ЖКХ – </a:t>
          </a:r>
        </a:p>
        <a:p>
          <a:r>
            <a:rPr lang="ru-RU" sz="1600" b="1" dirty="0" smtClean="0">
              <a:solidFill>
                <a:schemeClr val="tx1"/>
              </a:solidFill>
            </a:rPr>
            <a:t>65,3 млн.руб.</a:t>
          </a:r>
          <a:endParaRPr lang="ru-RU" sz="1600" b="1" dirty="0">
            <a:solidFill>
              <a:schemeClr val="tx1"/>
            </a:solidFill>
          </a:endParaRPr>
        </a:p>
      </dgm:t>
    </dgm:pt>
    <dgm:pt modelId="{6FF03EF7-E7CE-4AD9-B8E8-08888189BF1E}" type="parTrans" cxnId="{FFCD362F-6AD0-4A44-9E1A-F4AB91C70ADE}">
      <dgm:prSet/>
      <dgm:spPr/>
      <dgm:t>
        <a:bodyPr/>
        <a:lstStyle/>
        <a:p>
          <a:endParaRPr lang="ru-RU"/>
        </a:p>
      </dgm:t>
    </dgm:pt>
    <dgm:pt modelId="{7AF279E6-08BA-4F6D-A5E3-497A66195677}" type="sibTrans" cxnId="{FFCD362F-6AD0-4A44-9E1A-F4AB91C70ADE}">
      <dgm:prSet/>
      <dgm:spPr/>
      <dgm:t>
        <a:bodyPr/>
        <a:lstStyle/>
        <a:p>
          <a:endParaRPr lang="ru-RU"/>
        </a:p>
      </dgm:t>
    </dgm:pt>
    <dgm:pt modelId="{6226F488-48D5-4E24-96C2-A74EF386E682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10000"/>
                </a:schemeClr>
              </a:solidFill>
            </a:rPr>
            <a:t>Организация транспортного обслуживания населения – 7,5 </a:t>
          </a:r>
          <a:r>
            <a:rPr lang="ru-RU" b="1" dirty="0" smtClean="0">
              <a:solidFill>
                <a:schemeClr val="tx1"/>
              </a:solidFill>
            </a:rPr>
            <a:t>млн.руб.</a:t>
          </a:r>
          <a:endParaRPr lang="ru-RU" b="1" dirty="0">
            <a:solidFill>
              <a:schemeClr val="tx1"/>
            </a:solidFill>
          </a:endParaRPr>
        </a:p>
      </dgm:t>
    </dgm:pt>
    <dgm:pt modelId="{1935056F-472C-4E74-9CCD-9869A6636740}" type="parTrans" cxnId="{6E7B0A99-9887-4DCE-878B-E34AC5475F51}">
      <dgm:prSet/>
      <dgm:spPr/>
      <dgm:t>
        <a:bodyPr/>
        <a:lstStyle/>
        <a:p>
          <a:endParaRPr lang="ru-RU"/>
        </a:p>
      </dgm:t>
    </dgm:pt>
    <dgm:pt modelId="{01125D8D-A3B4-4553-8B05-DAFBE5F210EF}" type="sibTrans" cxnId="{6E7B0A99-9887-4DCE-878B-E34AC5475F51}">
      <dgm:prSet/>
      <dgm:spPr/>
      <dgm:t>
        <a:bodyPr/>
        <a:lstStyle/>
        <a:p>
          <a:endParaRPr lang="ru-RU"/>
        </a:p>
      </dgm:t>
    </dgm:pt>
    <dgm:pt modelId="{988E90A8-86DF-47A2-ABA9-CCD1DC8EA0DA}" type="pres">
      <dgm:prSet presAssocID="{48A55581-0EA4-418A-8B09-95E275ABA92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E160015-C9E5-4B4C-8CDC-65FB77220911}" type="pres">
      <dgm:prSet presAssocID="{EB24A069-0228-42B5-B472-7198DD8D9EF6}" presName="vertOne" presStyleCnt="0"/>
      <dgm:spPr/>
    </dgm:pt>
    <dgm:pt modelId="{91D61068-7585-4B9C-BE9E-0815937D3241}" type="pres">
      <dgm:prSet presAssocID="{EB24A069-0228-42B5-B472-7198DD8D9EF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5269E7-1A4C-40CA-AC0C-119D06595305}" type="pres">
      <dgm:prSet presAssocID="{EB24A069-0228-42B5-B472-7198DD8D9EF6}" presName="parTransOne" presStyleCnt="0"/>
      <dgm:spPr/>
    </dgm:pt>
    <dgm:pt modelId="{A584C945-F5DC-4942-8806-8CCF0A467E6C}" type="pres">
      <dgm:prSet presAssocID="{EB24A069-0228-42B5-B472-7198DD8D9EF6}" presName="horzOne" presStyleCnt="0"/>
      <dgm:spPr/>
    </dgm:pt>
    <dgm:pt modelId="{D4622D8E-AF8A-481D-B5BA-080E67C6A156}" type="pres">
      <dgm:prSet presAssocID="{3E9EC5F6-5B06-4F33-8D5B-249DA8071D05}" presName="vertTwo" presStyleCnt="0"/>
      <dgm:spPr/>
    </dgm:pt>
    <dgm:pt modelId="{9105EC88-9AE8-4342-A4D2-6EB60FE38EB7}" type="pres">
      <dgm:prSet presAssocID="{3E9EC5F6-5B06-4F33-8D5B-249DA8071D05}" presName="txTwo" presStyleLbl="node2" presStyleIdx="0" presStyleCnt="2" custLinFactNeighborX="-18" custLinFactNeighborY="-602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EF0FD0-C5DB-4D92-8B3E-CA0F32FAC8ED}" type="pres">
      <dgm:prSet presAssocID="{3E9EC5F6-5B06-4F33-8D5B-249DA8071D05}" presName="parTransTwo" presStyleCnt="0"/>
      <dgm:spPr/>
    </dgm:pt>
    <dgm:pt modelId="{3B93AEE4-51DC-4418-B4D6-0B5BAE2E5CF3}" type="pres">
      <dgm:prSet presAssocID="{3E9EC5F6-5B06-4F33-8D5B-249DA8071D05}" presName="horzTwo" presStyleCnt="0"/>
      <dgm:spPr/>
    </dgm:pt>
    <dgm:pt modelId="{6991B978-A37B-4C1A-91FF-8964FBAF3DF1}" type="pres">
      <dgm:prSet presAssocID="{10B35DBF-C930-4BAA-A96E-894C2A58A01B}" presName="vertThree" presStyleCnt="0"/>
      <dgm:spPr/>
    </dgm:pt>
    <dgm:pt modelId="{97DDE156-7E67-4A07-9102-83035F8A6268}" type="pres">
      <dgm:prSet presAssocID="{10B35DBF-C930-4BAA-A96E-894C2A58A01B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CB2C9C-64B8-4B57-BDBC-FE245E7D211E}" type="pres">
      <dgm:prSet presAssocID="{10B35DBF-C930-4BAA-A96E-894C2A58A01B}" presName="horzThree" presStyleCnt="0"/>
      <dgm:spPr/>
    </dgm:pt>
    <dgm:pt modelId="{6456C6C0-68B0-4146-B7C6-657E8D462FEB}" type="pres">
      <dgm:prSet presAssocID="{4FD16725-8441-48DD-B5CD-98716677BAEC}" presName="sibSpaceThree" presStyleCnt="0"/>
      <dgm:spPr/>
    </dgm:pt>
    <dgm:pt modelId="{ADE69243-CE8F-4AF8-83C0-D8086DA97DC7}" type="pres">
      <dgm:prSet presAssocID="{0C809165-8BA2-4F9C-A1BC-DBA8AFB8BDB9}" presName="vertThree" presStyleCnt="0"/>
      <dgm:spPr/>
    </dgm:pt>
    <dgm:pt modelId="{78417053-CFF8-4A1F-B82B-207DE41FD16D}" type="pres">
      <dgm:prSet presAssocID="{0C809165-8BA2-4F9C-A1BC-DBA8AFB8BDB9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F6B0AE-1652-4733-A2DD-378B4F0AE9CE}" type="pres">
      <dgm:prSet presAssocID="{0C809165-8BA2-4F9C-A1BC-DBA8AFB8BDB9}" presName="horzThree" presStyleCnt="0"/>
      <dgm:spPr/>
    </dgm:pt>
    <dgm:pt modelId="{638BC240-14DA-4532-A5AF-97F772B0C1B2}" type="pres">
      <dgm:prSet presAssocID="{279C830D-5A37-4040-98DF-C08C0A7AA8AC}" presName="sibSpaceTwo" presStyleCnt="0"/>
      <dgm:spPr/>
    </dgm:pt>
    <dgm:pt modelId="{06BB8896-B929-42E8-9A0B-52BFFA103F2E}" type="pres">
      <dgm:prSet presAssocID="{6226F488-48D5-4E24-96C2-A74EF386E682}" presName="vertTwo" presStyleCnt="0"/>
      <dgm:spPr/>
    </dgm:pt>
    <dgm:pt modelId="{7D4C10DB-C4DF-427F-A180-A476B00BC559}" type="pres">
      <dgm:prSet presAssocID="{6226F488-48D5-4E24-96C2-A74EF386E68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C09A0C-4010-4DE3-A9C3-41C9411D7FDA}" type="pres">
      <dgm:prSet presAssocID="{6226F488-48D5-4E24-96C2-A74EF386E682}" presName="horzTwo" presStyleCnt="0"/>
      <dgm:spPr/>
    </dgm:pt>
  </dgm:ptLst>
  <dgm:cxnLst>
    <dgm:cxn modelId="{6E7B0A99-9887-4DCE-878B-E34AC5475F51}" srcId="{EB24A069-0228-42B5-B472-7198DD8D9EF6}" destId="{6226F488-48D5-4E24-96C2-A74EF386E682}" srcOrd="1" destOrd="0" parTransId="{1935056F-472C-4E74-9CCD-9869A6636740}" sibTransId="{01125D8D-A3B4-4553-8B05-DAFBE5F210EF}"/>
    <dgm:cxn modelId="{EFC80A43-F2E2-4E38-BDFC-3821ACEDD367}" srcId="{3E9EC5F6-5B06-4F33-8D5B-249DA8071D05}" destId="{10B35DBF-C930-4BAA-A96E-894C2A58A01B}" srcOrd="0" destOrd="0" parTransId="{69F1DD63-F7AE-45A2-9AF6-ACBD1177D694}" sibTransId="{4FD16725-8441-48DD-B5CD-98716677BAEC}"/>
    <dgm:cxn modelId="{8563B70D-5159-497E-AB0A-CA75B0B4AD97}" type="presOf" srcId="{3E9EC5F6-5B06-4F33-8D5B-249DA8071D05}" destId="{9105EC88-9AE8-4342-A4D2-6EB60FE38EB7}" srcOrd="0" destOrd="0" presId="urn:microsoft.com/office/officeart/2005/8/layout/hierarchy4"/>
    <dgm:cxn modelId="{1BEB680D-BD71-43F6-B4AD-6E4F1475288D}" type="presOf" srcId="{10B35DBF-C930-4BAA-A96E-894C2A58A01B}" destId="{97DDE156-7E67-4A07-9102-83035F8A6268}" srcOrd="0" destOrd="0" presId="urn:microsoft.com/office/officeart/2005/8/layout/hierarchy4"/>
    <dgm:cxn modelId="{46DF12C4-19F4-4739-974F-4C248FFCD6F7}" type="presOf" srcId="{6226F488-48D5-4E24-96C2-A74EF386E682}" destId="{7D4C10DB-C4DF-427F-A180-A476B00BC559}" srcOrd="0" destOrd="0" presId="urn:microsoft.com/office/officeart/2005/8/layout/hierarchy4"/>
    <dgm:cxn modelId="{91FBEB37-6FA4-4642-9AF0-27122A879BC4}" type="presOf" srcId="{48A55581-0EA4-418A-8B09-95E275ABA92C}" destId="{988E90A8-86DF-47A2-ABA9-CCD1DC8EA0DA}" srcOrd="0" destOrd="0" presId="urn:microsoft.com/office/officeart/2005/8/layout/hierarchy4"/>
    <dgm:cxn modelId="{BF54A35F-BF9E-47DB-8B0F-CD9B58AA6851}" type="presOf" srcId="{EB24A069-0228-42B5-B472-7198DD8D9EF6}" destId="{91D61068-7585-4B9C-BE9E-0815937D3241}" srcOrd="0" destOrd="0" presId="urn:microsoft.com/office/officeart/2005/8/layout/hierarchy4"/>
    <dgm:cxn modelId="{4D45F608-9108-4082-BCB4-55F7F3EE53F5}" type="presOf" srcId="{0C809165-8BA2-4F9C-A1BC-DBA8AFB8BDB9}" destId="{78417053-CFF8-4A1F-B82B-207DE41FD16D}" srcOrd="0" destOrd="0" presId="urn:microsoft.com/office/officeart/2005/8/layout/hierarchy4"/>
    <dgm:cxn modelId="{87F80C05-1B9A-45EC-B4B1-9E3300BE8846}" srcId="{EB24A069-0228-42B5-B472-7198DD8D9EF6}" destId="{3E9EC5F6-5B06-4F33-8D5B-249DA8071D05}" srcOrd="0" destOrd="0" parTransId="{D9CD7579-AC86-4A04-8F4F-D336BD20FA62}" sibTransId="{279C830D-5A37-4040-98DF-C08C0A7AA8AC}"/>
    <dgm:cxn modelId="{7C4DF0A5-45BA-4F0A-A0F1-8B6473CAB72D}" srcId="{48A55581-0EA4-418A-8B09-95E275ABA92C}" destId="{EB24A069-0228-42B5-B472-7198DD8D9EF6}" srcOrd="0" destOrd="0" parTransId="{B2A70BBA-2170-4D31-AB93-42866423D332}" sibTransId="{FEFD644E-B119-43F2-B2C7-FFC920CA118C}"/>
    <dgm:cxn modelId="{FFCD362F-6AD0-4A44-9E1A-F4AB91C70ADE}" srcId="{3E9EC5F6-5B06-4F33-8D5B-249DA8071D05}" destId="{0C809165-8BA2-4F9C-A1BC-DBA8AFB8BDB9}" srcOrd="1" destOrd="0" parTransId="{6FF03EF7-E7CE-4AD9-B8E8-08888189BF1E}" sibTransId="{7AF279E6-08BA-4F6D-A5E3-497A66195677}"/>
    <dgm:cxn modelId="{AD933896-61E4-4C0D-A0F6-E0007E6E467E}" type="presParOf" srcId="{988E90A8-86DF-47A2-ABA9-CCD1DC8EA0DA}" destId="{DE160015-C9E5-4B4C-8CDC-65FB77220911}" srcOrd="0" destOrd="0" presId="urn:microsoft.com/office/officeart/2005/8/layout/hierarchy4"/>
    <dgm:cxn modelId="{393DB337-0F6E-46EC-B80B-7A6F886AB6AE}" type="presParOf" srcId="{DE160015-C9E5-4B4C-8CDC-65FB77220911}" destId="{91D61068-7585-4B9C-BE9E-0815937D3241}" srcOrd="0" destOrd="0" presId="urn:microsoft.com/office/officeart/2005/8/layout/hierarchy4"/>
    <dgm:cxn modelId="{BA9608CB-4AC0-4980-BD56-10F1C04BE4E5}" type="presParOf" srcId="{DE160015-C9E5-4B4C-8CDC-65FB77220911}" destId="{EF5269E7-1A4C-40CA-AC0C-119D06595305}" srcOrd="1" destOrd="0" presId="urn:microsoft.com/office/officeart/2005/8/layout/hierarchy4"/>
    <dgm:cxn modelId="{A000AF88-C611-43DF-BFA4-A63DBF8744C4}" type="presParOf" srcId="{DE160015-C9E5-4B4C-8CDC-65FB77220911}" destId="{A584C945-F5DC-4942-8806-8CCF0A467E6C}" srcOrd="2" destOrd="0" presId="urn:microsoft.com/office/officeart/2005/8/layout/hierarchy4"/>
    <dgm:cxn modelId="{43CF4E3A-3A90-41AF-8CFE-7D1730F3A9A5}" type="presParOf" srcId="{A584C945-F5DC-4942-8806-8CCF0A467E6C}" destId="{D4622D8E-AF8A-481D-B5BA-080E67C6A156}" srcOrd="0" destOrd="0" presId="urn:microsoft.com/office/officeart/2005/8/layout/hierarchy4"/>
    <dgm:cxn modelId="{75865095-1685-41EB-978C-8C4361519631}" type="presParOf" srcId="{D4622D8E-AF8A-481D-B5BA-080E67C6A156}" destId="{9105EC88-9AE8-4342-A4D2-6EB60FE38EB7}" srcOrd="0" destOrd="0" presId="urn:microsoft.com/office/officeart/2005/8/layout/hierarchy4"/>
    <dgm:cxn modelId="{1F8DD3DB-E8F4-4A2A-BC8B-AAE639FA3B5B}" type="presParOf" srcId="{D4622D8E-AF8A-481D-B5BA-080E67C6A156}" destId="{48EF0FD0-C5DB-4D92-8B3E-CA0F32FAC8ED}" srcOrd="1" destOrd="0" presId="urn:microsoft.com/office/officeart/2005/8/layout/hierarchy4"/>
    <dgm:cxn modelId="{3FD4887C-042D-428E-9D86-F3B164F2CACB}" type="presParOf" srcId="{D4622D8E-AF8A-481D-B5BA-080E67C6A156}" destId="{3B93AEE4-51DC-4418-B4D6-0B5BAE2E5CF3}" srcOrd="2" destOrd="0" presId="urn:microsoft.com/office/officeart/2005/8/layout/hierarchy4"/>
    <dgm:cxn modelId="{74A2968C-4024-41DD-9FD3-17F78D86BD99}" type="presParOf" srcId="{3B93AEE4-51DC-4418-B4D6-0B5BAE2E5CF3}" destId="{6991B978-A37B-4C1A-91FF-8964FBAF3DF1}" srcOrd="0" destOrd="0" presId="urn:microsoft.com/office/officeart/2005/8/layout/hierarchy4"/>
    <dgm:cxn modelId="{0CE08513-73BE-4E1B-B8A0-8D4CCEA097A3}" type="presParOf" srcId="{6991B978-A37B-4C1A-91FF-8964FBAF3DF1}" destId="{97DDE156-7E67-4A07-9102-83035F8A6268}" srcOrd="0" destOrd="0" presId="urn:microsoft.com/office/officeart/2005/8/layout/hierarchy4"/>
    <dgm:cxn modelId="{BD6DD2BA-630A-431B-9C63-FB751D3E2BDF}" type="presParOf" srcId="{6991B978-A37B-4C1A-91FF-8964FBAF3DF1}" destId="{6ACB2C9C-64B8-4B57-BDBC-FE245E7D211E}" srcOrd="1" destOrd="0" presId="urn:microsoft.com/office/officeart/2005/8/layout/hierarchy4"/>
    <dgm:cxn modelId="{DDD7F55E-2318-4E0A-9808-AE1FB20215DA}" type="presParOf" srcId="{3B93AEE4-51DC-4418-B4D6-0B5BAE2E5CF3}" destId="{6456C6C0-68B0-4146-B7C6-657E8D462FEB}" srcOrd="1" destOrd="0" presId="urn:microsoft.com/office/officeart/2005/8/layout/hierarchy4"/>
    <dgm:cxn modelId="{10F904C6-4CFD-4549-BEF9-665CA17EA6A1}" type="presParOf" srcId="{3B93AEE4-51DC-4418-B4D6-0B5BAE2E5CF3}" destId="{ADE69243-CE8F-4AF8-83C0-D8086DA97DC7}" srcOrd="2" destOrd="0" presId="urn:microsoft.com/office/officeart/2005/8/layout/hierarchy4"/>
    <dgm:cxn modelId="{109E4310-0FFB-44EA-AA74-A38AF76A56F1}" type="presParOf" srcId="{ADE69243-CE8F-4AF8-83C0-D8086DA97DC7}" destId="{78417053-CFF8-4A1F-B82B-207DE41FD16D}" srcOrd="0" destOrd="0" presId="urn:microsoft.com/office/officeart/2005/8/layout/hierarchy4"/>
    <dgm:cxn modelId="{84ED6DBE-4ABD-4834-94BE-BB49F53C0CCE}" type="presParOf" srcId="{ADE69243-CE8F-4AF8-83C0-D8086DA97DC7}" destId="{86F6B0AE-1652-4733-A2DD-378B4F0AE9CE}" srcOrd="1" destOrd="0" presId="urn:microsoft.com/office/officeart/2005/8/layout/hierarchy4"/>
    <dgm:cxn modelId="{BE68399C-DC58-4B35-BB42-7B7F47FBAE28}" type="presParOf" srcId="{A584C945-F5DC-4942-8806-8CCF0A467E6C}" destId="{638BC240-14DA-4532-A5AF-97F772B0C1B2}" srcOrd="1" destOrd="0" presId="urn:microsoft.com/office/officeart/2005/8/layout/hierarchy4"/>
    <dgm:cxn modelId="{36630A0B-7A53-43F9-A5FD-21F64CB10215}" type="presParOf" srcId="{A584C945-F5DC-4942-8806-8CCF0A467E6C}" destId="{06BB8896-B929-42E8-9A0B-52BFFA103F2E}" srcOrd="2" destOrd="0" presId="urn:microsoft.com/office/officeart/2005/8/layout/hierarchy4"/>
    <dgm:cxn modelId="{38BB4848-471C-4B07-8193-BE1868A95A31}" type="presParOf" srcId="{06BB8896-B929-42E8-9A0B-52BFFA103F2E}" destId="{7D4C10DB-C4DF-427F-A180-A476B00BC559}" srcOrd="0" destOrd="0" presId="urn:microsoft.com/office/officeart/2005/8/layout/hierarchy4"/>
    <dgm:cxn modelId="{BE8E752F-27EE-44FD-868A-5ED168A50CC1}" type="presParOf" srcId="{06BB8896-B929-42E8-9A0B-52BFFA103F2E}" destId="{CCC09A0C-4010-4DE3-A9C3-41C9411D7FD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1C55DB-17E5-42C4-A710-3737CCE037E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F3F0FB-C0D8-4F5C-B64B-EFDB8816DBDE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b="1" dirty="0">
            <a:solidFill>
              <a:schemeClr val="bg2">
                <a:lumMod val="10000"/>
              </a:schemeClr>
            </a:solidFill>
          </a:endParaRPr>
        </a:p>
      </dgm:t>
    </dgm:pt>
    <dgm:pt modelId="{0B52828C-A6CB-4784-9363-872E5CCD8C67}" type="parTrans" cxnId="{6E97197C-E8AA-4960-AD14-EF0AC2304D01}">
      <dgm:prSet/>
      <dgm:spPr/>
      <dgm:t>
        <a:bodyPr/>
        <a:lstStyle/>
        <a:p>
          <a:endParaRPr lang="ru-RU"/>
        </a:p>
      </dgm:t>
    </dgm:pt>
    <dgm:pt modelId="{59F3B902-C901-412B-85AB-977F3B7CCE2C}" type="sibTrans" cxnId="{6E97197C-E8AA-4960-AD14-EF0AC2304D01}">
      <dgm:prSet/>
      <dgm:spPr/>
      <dgm:t>
        <a:bodyPr/>
        <a:lstStyle/>
        <a:p>
          <a:endParaRPr lang="ru-RU"/>
        </a:p>
      </dgm:t>
    </dgm:pt>
    <dgm:pt modelId="{D080E064-B18E-484B-99A2-35EFF98D90B0}">
      <dgm:prSet phldrT="[Текст]" custT="1"/>
      <dgm:spPr/>
      <dgm:t>
        <a:bodyPr/>
        <a:lstStyle/>
        <a:p>
          <a:r>
            <a:rPr lang="ru-RU" sz="1400" b="1" dirty="0" smtClean="0"/>
            <a:t>СОДЕРЖАНИЕ АВТОМОБИЛЬНЫХ ДОРОГ – </a:t>
          </a:r>
        </a:p>
        <a:p>
          <a:r>
            <a:rPr lang="ru-RU" sz="1800" b="1" dirty="0" smtClean="0"/>
            <a:t>28,1 млн.руб.</a:t>
          </a:r>
          <a:endParaRPr lang="ru-RU" sz="1400" dirty="0"/>
        </a:p>
      </dgm:t>
    </dgm:pt>
    <dgm:pt modelId="{1AB4FD03-6501-494C-BB75-0AB9A3D89B0A}" type="parTrans" cxnId="{53C519B0-E4ED-4C83-92CC-B49BACCDE3C8}">
      <dgm:prSet/>
      <dgm:spPr/>
      <dgm:t>
        <a:bodyPr/>
        <a:lstStyle/>
        <a:p>
          <a:endParaRPr lang="ru-RU"/>
        </a:p>
      </dgm:t>
    </dgm:pt>
    <dgm:pt modelId="{585A185A-7225-43ED-A375-159F6697B92A}" type="sibTrans" cxnId="{53C519B0-E4ED-4C83-92CC-B49BACCDE3C8}">
      <dgm:prSet/>
      <dgm:spPr/>
      <dgm:t>
        <a:bodyPr/>
        <a:lstStyle/>
        <a:p>
          <a:endParaRPr lang="ru-RU"/>
        </a:p>
      </dgm:t>
    </dgm:pt>
    <dgm:pt modelId="{496D804E-E294-4141-81BF-017C572CFBEB}">
      <dgm:prSet custT="1"/>
      <dgm:spPr/>
      <dgm:t>
        <a:bodyPr/>
        <a:lstStyle/>
        <a:p>
          <a:r>
            <a:rPr lang="ru-RU" sz="1400" b="1" dirty="0" smtClean="0"/>
            <a:t>КАПИТАЛЬНЫЙ РЕМОНТ АВТОМОБИЛЬНЫХ ДОРОГ – </a:t>
          </a:r>
        </a:p>
        <a:p>
          <a:r>
            <a:rPr lang="ru-RU" sz="1800" b="1" dirty="0" smtClean="0"/>
            <a:t>68,9 млн. руб.</a:t>
          </a:r>
          <a:endParaRPr lang="ru-RU" sz="1800" b="1" dirty="0"/>
        </a:p>
      </dgm:t>
    </dgm:pt>
    <dgm:pt modelId="{A50E02A9-7D39-45E9-BCD7-3EA8B5D46A7E}" type="parTrans" cxnId="{DA100F5D-028F-457E-AE5B-5B7CBD7244F6}">
      <dgm:prSet/>
      <dgm:spPr/>
      <dgm:t>
        <a:bodyPr/>
        <a:lstStyle/>
        <a:p>
          <a:endParaRPr lang="ru-RU"/>
        </a:p>
      </dgm:t>
    </dgm:pt>
    <dgm:pt modelId="{660DA48D-48C5-4013-B57C-A55DDA00DBD3}" type="sibTrans" cxnId="{DA100F5D-028F-457E-AE5B-5B7CBD7244F6}">
      <dgm:prSet/>
      <dgm:spPr/>
      <dgm:t>
        <a:bodyPr/>
        <a:lstStyle/>
        <a:p>
          <a:endParaRPr lang="ru-RU"/>
        </a:p>
      </dgm:t>
    </dgm:pt>
    <dgm:pt modelId="{9D012E0E-1AFD-4628-8599-472B8AAAA13B}">
      <dgm:prSet phldrT="[Текст]" custT="1"/>
      <dgm:spPr/>
      <dgm:t>
        <a:bodyPr/>
        <a:lstStyle/>
        <a:p>
          <a:r>
            <a:rPr lang="ru-RU" sz="1400" b="1" dirty="0" smtClean="0"/>
            <a:t>РАСХОДЫ В СФЕРЕ БЕЗОПАСНОСТИ ДОРОЖНОГО ДВИЖЕНИЯ (установка и содержание технических средств регулирования дорожного движения)–</a:t>
          </a:r>
        </a:p>
        <a:p>
          <a:r>
            <a:rPr lang="ru-RU" sz="1800" b="1" dirty="0" smtClean="0"/>
            <a:t> 16,2 млн. руб.</a:t>
          </a:r>
          <a:endParaRPr lang="ru-RU" sz="1400" dirty="0"/>
        </a:p>
      </dgm:t>
    </dgm:pt>
    <dgm:pt modelId="{B71CE7E9-B0CC-4558-BE10-9F55F0AFA2B0}" type="parTrans" cxnId="{17B6D56E-511B-41B7-8B8E-10F2FF72B775}">
      <dgm:prSet/>
      <dgm:spPr/>
      <dgm:t>
        <a:bodyPr/>
        <a:lstStyle/>
        <a:p>
          <a:endParaRPr lang="ru-RU"/>
        </a:p>
      </dgm:t>
    </dgm:pt>
    <dgm:pt modelId="{C37E10F8-954E-441C-AC0E-C669F6105353}" type="sibTrans" cxnId="{17B6D56E-511B-41B7-8B8E-10F2FF72B775}">
      <dgm:prSet/>
      <dgm:spPr/>
      <dgm:t>
        <a:bodyPr/>
        <a:lstStyle/>
        <a:p>
          <a:endParaRPr lang="ru-RU"/>
        </a:p>
      </dgm:t>
    </dgm:pt>
    <dgm:pt modelId="{C6A0A7F0-A042-4F43-86BD-4EF4523B766C}" type="pres">
      <dgm:prSet presAssocID="{001C55DB-17E5-42C4-A710-3737CCE037E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2F765E-C7A0-4FF7-8AF3-4F333172718E}" type="pres">
      <dgm:prSet presAssocID="{60F3F0FB-C0D8-4F5C-B64B-EFDB8816DBDE}" presName="root" presStyleCnt="0"/>
      <dgm:spPr/>
    </dgm:pt>
    <dgm:pt modelId="{AB797C1E-B383-4938-85F6-4EAEC872DE07}" type="pres">
      <dgm:prSet presAssocID="{60F3F0FB-C0D8-4F5C-B64B-EFDB8816DBDE}" presName="rootComposite" presStyleCnt="0"/>
      <dgm:spPr/>
    </dgm:pt>
    <dgm:pt modelId="{D847B421-241A-4253-A922-26950FE97BBD}" type="pres">
      <dgm:prSet presAssocID="{60F3F0FB-C0D8-4F5C-B64B-EFDB8816DBDE}" presName="rootText" presStyleLbl="node1" presStyleIdx="0" presStyleCnt="1" custScaleX="748502" custScaleY="789277" custLinFactX="400000" custLinFactY="100000" custLinFactNeighborX="411977" custLinFactNeighborY="147749"/>
      <dgm:spPr/>
      <dgm:t>
        <a:bodyPr/>
        <a:lstStyle/>
        <a:p>
          <a:endParaRPr lang="ru-RU"/>
        </a:p>
      </dgm:t>
    </dgm:pt>
    <dgm:pt modelId="{49C5FCA4-991A-4F5B-B1C3-0C07E4B3C784}" type="pres">
      <dgm:prSet presAssocID="{60F3F0FB-C0D8-4F5C-B64B-EFDB8816DBDE}" presName="rootConnector" presStyleLbl="node1" presStyleIdx="0" presStyleCnt="1"/>
      <dgm:spPr/>
      <dgm:t>
        <a:bodyPr/>
        <a:lstStyle/>
        <a:p>
          <a:endParaRPr lang="ru-RU"/>
        </a:p>
      </dgm:t>
    </dgm:pt>
    <dgm:pt modelId="{DCEDB159-2C24-4F57-AE63-89E2A9CDBDBA}" type="pres">
      <dgm:prSet presAssocID="{60F3F0FB-C0D8-4F5C-B64B-EFDB8816DBDE}" presName="childShape" presStyleCnt="0"/>
      <dgm:spPr/>
    </dgm:pt>
    <dgm:pt modelId="{D52D0589-0D5B-439E-A96F-08774073D2B5}" type="pres">
      <dgm:prSet presAssocID="{1AB4FD03-6501-494C-BB75-0AB9A3D89B0A}" presName="Name13" presStyleLbl="parChTrans1D2" presStyleIdx="0" presStyleCnt="3"/>
      <dgm:spPr/>
      <dgm:t>
        <a:bodyPr/>
        <a:lstStyle/>
        <a:p>
          <a:endParaRPr lang="ru-RU"/>
        </a:p>
      </dgm:t>
    </dgm:pt>
    <dgm:pt modelId="{417E93C5-587D-44B2-9631-71F9DBE67878}" type="pres">
      <dgm:prSet presAssocID="{D080E064-B18E-484B-99A2-35EFF98D90B0}" presName="childText" presStyleLbl="bgAcc1" presStyleIdx="0" presStyleCnt="3" custScaleX="1050633" custScaleY="644660" custLinFactX="-500000" custLinFactY="-200000" custLinFactNeighborX="-534808" custLinFactNeighborY="-274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94B01-743D-46C6-96C5-DC3E0917AB65}" type="pres">
      <dgm:prSet presAssocID="{B71CE7E9-B0CC-4558-BE10-9F55F0AFA2B0}" presName="Name13" presStyleLbl="parChTrans1D2" presStyleIdx="1" presStyleCnt="3"/>
      <dgm:spPr/>
      <dgm:t>
        <a:bodyPr/>
        <a:lstStyle/>
        <a:p>
          <a:endParaRPr lang="ru-RU"/>
        </a:p>
      </dgm:t>
    </dgm:pt>
    <dgm:pt modelId="{7D2201CF-C1A9-4FB3-801D-EAD33ED0DE65}" type="pres">
      <dgm:prSet presAssocID="{9D012E0E-1AFD-4628-8599-472B8AAAA13B}" presName="childText" presStyleLbl="bgAcc1" presStyleIdx="1" presStyleCnt="3" custScaleX="2000000" custScaleY="771699" custLinFactX="200000" custLinFactY="-28750" custLinFactNeighborX="27417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9786D-9A6A-4038-A1EE-EB064967F129}" type="pres">
      <dgm:prSet presAssocID="{A50E02A9-7D39-45E9-BCD7-3EA8B5D46A7E}" presName="Name13" presStyleLbl="parChTrans1D2" presStyleIdx="2" presStyleCnt="3"/>
      <dgm:spPr/>
      <dgm:t>
        <a:bodyPr/>
        <a:lstStyle/>
        <a:p>
          <a:endParaRPr lang="ru-RU"/>
        </a:p>
      </dgm:t>
    </dgm:pt>
    <dgm:pt modelId="{B6C28795-D0F2-46A8-AAD8-B297FF113567}" type="pres">
      <dgm:prSet presAssocID="{496D804E-E294-4141-81BF-017C572CFBEB}" presName="childText" presStyleLbl="bgAcc1" presStyleIdx="2" presStyleCnt="3" custScaleX="1250713" custScaleY="626370" custLinFactX="-100000" custLinFactNeighborX="-111893" custLinFactNeighborY="-28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F76DE6-4942-4148-98CA-F91D0F4E6D06}" type="presOf" srcId="{D080E064-B18E-484B-99A2-35EFF98D90B0}" destId="{417E93C5-587D-44B2-9631-71F9DBE67878}" srcOrd="0" destOrd="0" presId="urn:microsoft.com/office/officeart/2005/8/layout/hierarchy3"/>
    <dgm:cxn modelId="{BD5583E4-FFC4-4BF0-89A5-A49C68A83926}" type="presOf" srcId="{60F3F0FB-C0D8-4F5C-B64B-EFDB8816DBDE}" destId="{49C5FCA4-991A-4F5B-B1C3-0C07E4B3C784}" srcOrd="1" destOrd="0" presId="urn:microsoft.com/office/officeart/2005/8/layout/hierarchy3"/>
    <dgm:cxn modelId="{DA100F5D-028F-457E-AE5B-5B7CBD7244F6}" srcId="{60F3F0FB-C0D8-4F5C-B64B-EFDB8816DBDE}" destId="{496D804E-E294-4141-81BF-017C572CFBEB}" srcOrd="2" destOrd="0" parTransId="{A50E02A9-7D39-45E9-BCD7-3EA8B5D46A7E}" sibTransId="{660DA48D-48C5-4013-B57C-A55DDA00DBD3}"/>
    <dgm:cxn modelId="{8CE0E171-68D5-4581-A7EC-F89767027251}" type="presOf" srcId="{A50E02A9-7D39-45E9-BCD7-3EA8B5D46A7E}" destId="{0C39786D-9A6A-4038-A1EE-EB064967F129}" srcOrd="0" destOrd="0" presId="urn:microsoft.com/office/officeart/2005/8/layout/hierarchy3"/>
    <dgm:cxn modelId="{598EC4C7-AE4F-41CA-8482-C4C0E22CC627}" type="presOf" srcId="{496D804E-E294-4141-81BF-017C572CFBEB}" destId="{B6C28795-D0F2-46A8-AAD8-B297FF113567}" srcOrd="0" destOrd="0" presId="urn:microsoft.com/office/officeart/2005/8/layout/hierarchy3"/>
    <dgm:cxn modelId="{84118E90-073B-4749-8A16-AE9F7B2163E3}" type="presOf" srcId="{60F3F0FB-C0D8-4F5C-B64B-EFDB8816DBDE}" destId="{D847B421-241A-4253-A922-26950FE97BBD}" srcOrd="0" destOrd="0" presId="urn:microsoft.com/office/officeart/2005/8/layout/hierarchy3"/>
    <dgm:cxn modelId="{53C519B0-E4ED-4C83-92CC-B49BACCDE3C8}" srcId="{60F3F0FB-C0D8-4F5C-B64B-EFDB8816DBDE}" destId="{D080E064-B18E-484B-99A2-35EFF98D90B0}" srcOrd="0" destOrd="0" parTransId="{1AB4FD03-6501-494C-BB75-0AB9A3D89B0A}" sibTransId="{585A185A-7225-43ED-A375-159F6697B92A}"/>
    <dgm:cxn modelId="{B1692419-273A-45A7-937C-10AE6ACE43AC}" type="presOf" srcId="{001C55DB-17E5-42C4-A710-3737CCE037E5}" destId="{C6A0A7F0-A042-4F43-86BD-4EF4523B766C}" srcOrd="0" destOrd="0" presId="urn:microsoft.com/office/officeart/2005/8/layout/hierarchy3"/>
    <dgm:cxn modelId="{17B6D56E-511B-41B7-8B8E-10F2FF72B775}" srcId="{60F3F0FB-C0D8-4F5C-B64B-EFDB8816DBDE}" destId="{9D012E0E-1AFD-4628-8599-472B8AAAA13B}" srcOrd="1" destOrd="0" parTransId="{B71CE7E9-B0CC-4558-BE10-9F55F0AFA2B0}" sibTransId="{C37E10F8-954E-441C-AC0E-C669F6105353}"/>
    <dgm:cxn modelId="{6E97197C-E8AA-4960-AD14-EF0AC2304D01}" srcId="{001C55DB-17E5-42C4-A710-3737CCE037E5}" destId="{60F3F0FB-C0D8-4F5C-B64B-EFDB8816DBDE}" srcOrd="0" destOrd="0" parTransId="{0B52828C-A6CB-4784-9363-872E5CCD8C67}" sibTransId="{59F3B902-C901-412B-85AB-977F3B7CCE2C}"/>
    <dgm:cxn modelId="{FBC566CB-542C-4711-9B8D-8B1EF5AB7D43}" type="presOf" srcId="{9D012E0E-1AFD-4628-8599-472B8AAAA13B}" destId="{7D2201CF-C1A9-4FB3-801D-EAD33ED0DE65}" srcOrd="0" destOrd="0" presId="urn:microsoft.com/office/officeart/2005/8/layout/hierarchy3"/>
    <dgm:cxn modelId="{3F1F25B8-1163-490D-9ED7-5B7CC537E9C8}" type="presOf" srcId="{B71CE7E9-B0CC-4558-BE10-9F55F0AFA2B0}" destId="{F1794B01-743D-46C6-96C5-DC3E0917AB65}" srcOrd="0" destOrd="0" presId="urn:microsoft.com/office/officeart/2005/8/layout/hierarchy3"/>
    <dgm:cxn modelId="{023477B2-2B95-43F2-99CB-E63A6DC58B6E}" type="presOf" srcId="{1AB4FD03-6501-494C-BB75-0AB9A3D89B0A}" destId="{D52D0589-0D5B-439E-A96F-08774073D2B5}" srcOrd="0" destOrd="0" presId="urn:microsoft.com/office/officeart/2005/8/layout/hierarchy3"/>
    <dgm:cxn modelId="{973C155D-A429-4690-889D-E3CA22E13787}" type="presParOf" srcId="{C6A0A7F0-A042-4F43-86BD-4EF4523B766C}" destId="{5C2F765E-C7A0-4FF7-8AF3-4F333172718E}" srcOrd="0" destOrd="0" presId="urn:microsoft.com/office/officeart/2005/8/layout/hierarchy3"/>
    <dgm:cxn modelId="{FA654076-3A90-4C50-A859-735BECF22D60}" type="presParOf" srcId="{5C2F765E-C7A0-4FF7-8AF3-4F333172718E}" destId="{AB797C1E-B383-4938-85F6-4EAEC872DE07}" srcOrd="0" destOrd="0" presId="urn:microsoft.com/office/officeart/2005/8/layout/hierarchy3"/>
    <dgm:cxn modelId="{875F0150-0358-455C-8D63-DE9C2532E1E8}" type="presParOf" srcId="{AB797C1E-B383-4938-85F6-4EAEC872DE07}" destId="{D847B421-241A-4253-A922-26950FE97BBD}" srcOrd="0" destOrd="0" presId="urn:microsoft.com/office/officeart/2005/8/layout/hierarchy3"/>
    <dgm:cxn modelId="{CE6B4740-ECAD-4C3C-B54C-49D430571B9C}" type="presParOf" srcId="{AB797C1E-B383-4938-85F6-4EAEC872DE07}" destId="{49C5FCA4-991A-4F5B-B1C3-0C07E4B3C784}" srcOrd="1" destOrd="0" presId="urn:microsoft.com/office/officeart/2005/8/layout/hierarchy3"/>
    <dgm:cxn modelId="{6110F675-34DF-4B37-A449-5F08CD8C5522}" type="presParOf" srcId="{5C2F765E-C7A0-4FF7-8AF3-4F333172718E}" destId="{DCEDB159-2C24-4F57-AE63-89E2A9CDBDBA}" srcOrd="1" destOrd="0" presId="urn:microsoft.com/office/officeart/2005/8/layout/hierarchy3"/>
    <dgm:cxn modelId="{245B8C1B-2E0B-41A3-8702-83324C3830BA}" type="presParOf" srcId="{DCEDB159-2C24-4F57-AE63-89E2A9CDBDBA}" destId="{D52D0589-0D5B-439E-A96F-08774073D2B5}" srcOrd="0" destOrd="0" presId="urn:microsoft.com/office/officeart/2005/8/layout/hierarchy3"/>
    <dgm:cxn modelId="{0CEFD48D-F5D0-4590-B79F-82994008C6AE}" type="presParOf" srcId="{DCEDB159-2C24-4F57-AE63-89E2A9CDBDBA}" destId="{417E93C5-587D-44B2-9631-71F9DBE67878}" srcOrd="1" destOrd="0" presId="urn:microsoft.com/office/officeart/2005/8/layout/hierarchy3"/>
    <dgm:cxn modelId="{5A5877E9-69EA-42D0-A698-7D3B74203110}" type="presParOf" srcId="{DCEDB159-2C24-4F57-AE63-89E2A9CDBDBA}" destId="{F1794B01-743D-46C6-96C5-DC3E0917AB65}" srcOrd="2" destOrd="0" presId="urn:microsoft.com/office/officeart/2005/8/layout/hierarchy3"/>
    <dgm:cxn modelId="{94FF2E84-9203-4D71-B629-1B99929A5F67}" type="presParOf" srcId="{DCEDB159-2C24-4F57-AE63-89E2A9CDBDBA}" destId="{7D2201CF-C1A9-4FB3-801D-EAD33ED0DE65}" srcOrd="3" destOrd="0" presId="urn:microsoft.com/office/officeart/2005/8/layout/hierarchy3"/>
    <dgm:cxn modelId="{094FFAF4-54FC-40C2-AA01-57F8FD884556}" type="presParOf" srcId="{DCEDB159-2C24-4F57-AE63-89E2A9CDBDBA}" destId="{0C39786D-9A6A-4038-A1EE-EB064967F129}" srcOrd="4" destOrd="0" presId="urn:microsoft.com/office/officeart/2005/8/layout/hierarchy3"/>
    <dgm:cxn modelId="{45355AD0-159F-4F89-A833-C2BF8CFCB692}" type="presParOf" srcId="{DCEDB159-2C24-4F57-AE63-89E2A9CDBDBA}" destId="{B6C28795-D0F2-46A8-AAD8-B297FF11356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D61068-7585-4B9C-BE9E-0815937D3241}">
      <dsp:nvSpPr>
        <dsp:cNvPr id="0" name=""/>
        <dsp:cNvSpPr/>
      </dsp:nvSpPr>
      <dsp:spPr>
        <a:xfrm>
          <a:off x="671" y="2643"/>
          <a:ext cx="5853480" cy="1632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2">
                  <a:lumMod val="10000"/>
                </a:schemeClr>
              </a:solidFill>
            </a:rPr>
            <a:t>Дорожное хозяйство –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2">
                  <a:lumMod val="10000"/>
                </a:schemeClr>
              </a:solidFill>
            </a:rPr>
            <a:t>113,1 млн.руб. </a:t>
          </a:r>
          <a:endParaRPr lang="ru-RU" sz="28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71" y="2643"/>
        <a:ext cx="5853480" cy="1632626"/>
      </dsp:txXfrm>
    </dsp:sp>
    <dsp:sp modelId="{9105EC88-9AE8-4342-A4D2-6EB60FE38EB7}">
      <dsp:nvSpPr>
        <dsp:cNvPr id="0" name=""/>
        <dsp:cNvSpPr/>
      </dsp:nvSpPr>
      <dsp:spPr>
        <a:xfrm>
          <a:off x="0" y="1676876"/>
          <a:ext cx="3823674" cy="1632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Благоустройство территории городского округа –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 38,1 млн.руб.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0" y="1676876"/>
        <a:ext cx="3823674" cy="1632626"/>
      </dsp:txXfrm>
    </dsp:sp>
    <dsp:sp modelId="{97DDE156-7E67-4A07-9102-83035F8A6268}">
      <dsp:nvSpPr>
        <dsp:cNvPr id="0" name=""/>
        <dsp:cNvSpPr/>
      </dsp:nvSpPr>
      <dsp:spPr>
        <a:xfrm>
          <a:off x="671" y="3477298"/>
          <a:ext cx="1872514" cy="1632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Содержание, ремонт памятников культуры 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0,2 млн.руб.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71" y="3477298"/>
        <a:ext cx="1872514" cy="1632626"/>
      </dsp:txXfrm>
    </dsp:sp>
    <dsp:sp modelId="{78417053-CFF8-4A1F-B82B-207DE41FD16D}">
      <dsp:nvSpPr>
        <dsp:cNvPr id="0" name=""/>
        <dsp:cNvSpPr/>
      </dsp:nvSpPr>
      <dsp:spPr>
        <a:xfrm>
          <a:off x="1951831" y="3477298"/>
          <a:ext cx="1872514" cy="1632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Мероприятия в области ЖКХ 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65,3 млн.руб.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951831" y="3477298"/>
        <a:ext cx="1872514" cy="1632626"/>
      </dsp:txXfrm>
    </dsp:sp>
    <dsp:sp modelId="{7D4C10DB-C4DF-427F-A180-A476B00BC559}">
      <dsp:nvSpPr>
        <dsp:cNvPr id="0" name=""/>
        <dsp:cNvSpPr/>
      </dsp:nvSpPr>
      <dsp:spPr>
        <a:xfrm>
          <a:off x="3981637" y="1739970"/>
          <a:ext cx="1872514" cy="16326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10000"/>
                </a:schemeClr>
              </a:solidFill>
            </a:rPr>
            <a:t>Организация транспортного обслуживания населения – 7,5 </a:t>
          </a:r>
          <a:r>
            <a:rPr lang="ru-RU" sz="1600" b="1" kern="1200" dirty="0" smtClean="0">
              <a:solidFill>
                <a:schemeClr val="tx1"/>
              </a:solidFill>
            </a:rPr>
            <a:t>млн.руб.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981637" y="1739970"/>
        <a:ext cx="1872514" cy="16326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47B421-241A-4253-A922-26950FE97BBD}">
      <dsp:nvSpPr>
        <dsp:cNvPr id="0" name=""/>
        <dsp:cNvSpPr/>
      </dsp:nvSpPr>
      <dsp:spPr>
        <a:xfrm>
          <a:off x="4054352" y="389657"/>
          <a:ext cx="2354404" cy="12413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054352" y="389657"/>
        <a:ext cx="2354404" cy="1241330"/>
      </dsp:txXfrm>
    </dsp:sp>
    <dsp:sp modelId="{D52D0589-0D5B-439E-A96F-08774073D2B5}">
      <dsp:nvSpPr>
        <dsp:cNvPr id="0" name=""/>
        <dsp:cNvSpPr/>
      </dsp:nvSpPr>
      <dsp:spPr>
        <a:xfrm>
          <a:off x="0" y="1040616"/>
          <a:ext cx="4289793" cy="590372"/>
        </a:xfrm>
        <a:custGeom>
          <a:avLst/>
          <a:gdLst/>
          <a:ahLst/>
          <a:cxnLst/>
          <a:rect l="0" t="0" r="0" b="0"/>
          <a:pathLst>
            <a:path>
              <a:moveTo>
                <a:pt x="4289793" y="590372"/>
              </a:moveTo>
              <a:lnTo>
                <a:pt x="0" y="0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E93C5-587D-44B2-9631-71F9DBE67878}">
      <dsp:nvSpPr>
        <dsp:cNvPr id="0" name=""/>
        <dsp:cNvSpPr/>
      </dsp:nvSpPr>
      <dsp:spPr>
        <a:xfrm>
          <a:off x="0" y="533673"/>
          <a:ext cx="2643803" cy="1013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СОДЕРЖАНИЕ АВТОМОБИЛЬНЫХ ДОРОГ –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28,1 млн.руб.</a:t>
          </a:r>
          <a:endParaRPr lang="ru-RU" sz="1400" kern="1200" dirty="0"/>
        </a:p>
      </dsp:txBody>
      <dsp:txXfrm>
        <a:off x="0" y="533673"/>
        <a:ext cx="2643803" cy="1013885"/>
      </dsp:txXfrm>
    </dsp:sp>
    <dsp:sp modelId="{F1794B01-743D-46C6-96C5-DC3E0917AB65}">
      <dsp:nvSpPr>
        <dsp:cNvPr id="0" name=""/>
        <dsp:cNvSpPr/>
      </dsp:nvSpPr>
      <dsp:spPr>
        <a:xfrm>
          <a:off x="3164386" y="1630988"/>
          <a:ext cx="1125406" cy="1107228"/>
        </a:xfrm>
        <a:custGeom>
          <a:avLst/>
          <a:gdLst/>
          <a:ahLst/>
          <a:cxnLst/>
          <a:rect l="0" t="0" r="0" b="0"/>
          <a:pathLst>
            <a:path>
              <a:moveTo>
                <a:pt x="1125406" y="0"/>
              </a:moveTo>
              <a:lnTo>
                <a:pt x="0" y="1107228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201CF-C1A9-4FB3-801D-EAD33ED0DE65}">
      <dsp:nvSpPr>
        <dsp:cNvPr id="0" name=""/>
        <dsp:cNvSpPr/>
      </dsp:nvSpPr>
      <dsp:spPr>
        <a:xfrm>
          <a:off x="3164386" y="2131374"/>
          <a:ext cx="5032782" cy="12136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РАСХОДЫ В СФЕРЕ БЕЗОПАСНОСТИ ДОРОЖНОГО ДВИЖЕНИЯ (установка и содержание технических средств регулирования дорожного движения)–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 16,2 млн. руб.</a:t>
          </a:r>
          <a:endParaRPr lang="ru-RU" sz="1400" kern="1200" dirty="0"/>
        </a:p>
      </dsp:txBody>
      <dsp:txXfrm>
        <a:off x="3164386" y="2131374"/>
        <a:ext cx="5032782" cy="1213685"/>
      </dsp:txXfrm>
    </dsp:sp>
    <dsp:sp modelId="{0C39786D-9A6A-4038-A1EE-EB064967F129}">
      <dsp:nvSpPr>
        <dsp:cNvPr id="0" name=""/>
        <dsp:cNvSpPr/>
      </dsp:nvSpPr>
      <dsp:spPr>
        <a:xfrm>
          <a:off x="1437963" y="1630988"/>
          <a:ext cx="2851829" cy="2403153"/>
        </a:xfrm>
        <a:custGeom>
          <a:avLst/>
          <a:gdLst/>
          <a:ahLst/>
          <a:cxnLst/>
          <a:rect l="0" t="0" r="0" b="0"/>
          <a:pathLst>
            <a:path>
              <a:moveTo>
                <a:pt x="2851829" y="0"/>
              </a:moveTo>
              <a:lnTo>
                <a:pt x="0" y="2403153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28795-D0F2-46A8-AAD8-B297FF113567}">
      <dsp:nvSpPr>
        <dsp:cNvPr id="0" name=""/>
        <dsp:cNvSpPr/>
      </dsp:nvSpPr>
      <dsp:spPr>
        <a:xfrm>
          <a:off x="1437963" y="3541581"/>
          <a:ext cx="3147282" cy="985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КАПИТАЛЬНЫЙ РЕМОНТ АВТОМОБИЛЬНЫХ ДОРОГ –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68,9 млн. руб.</a:t>
          </a:r>
          <a:endParaRPr lang="ru-RU" sz="1800" b="1" kern="1200" dirty="0"/>
        </a:p>
      </dsp:txBody>
      <dsp:txXfrm>
        <a:off x="1437963" y="3541581"/>
        <a:ext cx="3147282" cy="985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0.38889</cdr:x>
      <cdr:y>0.51327</cdr:y>
    </cdr:from>
    <cdr:to>
      <cdr:x>0.56526</cdr:x>
      <cdr:y>0.72352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22322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0.30556</cdr:x>
      <cdr:y>0.4636</cdr:y>
    </cdr:from>
    <cdr:to>
      <cdr:x>0.53748</cdr:x>
      <cdr:y>0.67385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84177" y="2016233"/>
          <a:ext cx="1202430" cy="9143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dirty="0" smtClean="0"/>
        </a:p>
        <a:p xmlns:a="http://schemas.openxmlformats.org/drawingml/2006/main">
          <a:endParaRPr lang="ru-RU" sz="2000" dirty="0"/>
        </a:p>
      </cdr:txBody>
    </cdr:sp>
  </cdr:relSizeAnchor>
  <cdr:relSizeAnchor xmlns:cdr="http://schemas.openxmlformats.org/drawingml/2006/chartDrawing">
    <cdr:from>
      <cdr:x>0.04167</cdr:x>
      <cdr:y>0.43048</cdr:y>
    </cdr:from>
    <cdr:to>
      <cdr:x>0.31526</cdr:x>
      <cdr:y>0.64074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6024" y="1872192"/>
          <a:ext cx="1418465" cy="914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0.45134</cdr:x>
      <cdr:y>0.66797</cdr:y>
    </cdr:from>
    <cdr:to>
      <cdr:x>0.6012</cdr:x>
      <cdr:y>0.86797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38327" y="3053953"/>
          <a:ext cx="127444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800" dirty="0"/>
        </a:p>
      </cdr:txBody>
    </cdr:sp>
  </cdr:relSizeAnchor>
  <cdr:relSizeAnchor xmlns:cdr="http://schemas.openxmlformats.org/drawingml/2006/chartDrawing">
    <cdr:from>
      <cdr:x>0.22273</cdr:x>
      <cdr:y>0.19548</cdr:y>
    </cdr:from>
    <cdr:to>
      <cdr:x>0.33025</cdr:x>
      <cdr:y>0.39548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94111" y="8937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dirty="0"/>
        </a:p>
      </cdr:txBody>
    </cdr:sp>
  </cdr:relSizeAnchor>
  <cdr:relSizeAnchor xmlns:cdr="http://schemas.openxmlformats.org/drawingml/2006/chartDrawing">
    <cdr:from>
      <cdr:x>0.282</cdr:x>
      <cdr:y>0.16398</cdr:y>
    </cdr:from>
    <cdr:to>
      <cdr:x>0.40645</cdr:x>
      <cdr:y>0.36398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98167" y="749697"/>
          <a:ext cx="105841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0.03614</cdr:y>
    </cdr:from>
    <cdr:to>
      <cdr:x>0.76669</cdr:x>
      <cdr:y>0.10463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216024"/>
          <a:ext cx="4002177" cy="409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0.11716</cdr:x>
      <cdr:y>0.0241</cdr:y>
    </cdr:from>
    <cdr:to>
      <cdr:x>0.88385</cdr:x>
      <cdr:y>0.15663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11560" y="144016"/>
          <a:ext cx="4002177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Объем доходной части</a:t>
          </a:r>
        </a:p>
        <a:p xmlns:a="http://schemas.openxmlformats.org/drawingml/2006/main">
          <a:pPr algn="ctr"/>
          <a:r>
            <a:rPr lang="ru-RU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(млн.руб.)</a:t>
          </a:r>
          <a:endParaRPr lang="ru-RU" sz="2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0.45134</cdr:x>
      <cdr:y>0.66797</cdr:y>
    </cdr:from>
    <cdr:to>
      <cdr:x>0.6012</cdr:x>
      <cdr:y>0.86797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38327" y="3053953"/>
          <a:ext cx="127444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800" dirty="0"/>
        </a:p>
      </cdr:txBody>
    </cdr:sp>
  </cdr:relSizeAnchor>
  <cdr:relSizeAnchor xmlns:cdr="http://schemas.openxmlformats.org/drawingml/2006/chartDrawing">
    <cdr:from>
      <cdr:x>0.282</cdr:x>
      <cdr:y>0.16398</cdr:y>
    </cdr:from>
    <cdr:to>
      <cdr:x>0.40645</cdr:x>
      <cdr:y>0.36398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98167" y="749697"/>
          <a:ext cx="105841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dirty="0" smtClean="0"/>
        </a:p>
        <a:p xmlns:a="http://schemas.openxmlformats.org/drawingml/2006/main">
          <a:endParaRPr lang="ru-RU" sz="20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0.282</cdr:x>
      <cdr:y>0.44747</cdr:y>
    </cdr:from>
    <cdr:to>
      <cdr:x>0.36667</cdr:x>
      <cdr:y>0.64747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98167" y="2045841"/>
          <a:ext cx="7200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0.47674</cdr:x>
      <cdr:y>0.54197</cdr:y>
    </cdr:from>
    <cdr:to>
      <cdr:x>0.56142</cdr:x>
      <cdr:y>0.74197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54351" y="2477889"/>
          <a:ext cx="7200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0.69689</cdr:x>
      <cdr:y>0.35297</cdr:y>
    </cdr:from>
    <cdr:to>
      <cdr:x>0.79004</cdr:x>
      <cdr:y>0.55297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26559" y="1613793"/>
          <a:ext cx="7920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0.282</cdr:x>
      <cdr:y>0.44747</cdr:y>
    </cdr:from>
    <cdr:to>
      <cdr:x>0.36667</cdr:x>
      <cdr:y>0.64747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98167" y="2045841"/>
          <a:ext cx="7200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0.47674</cdr:x>
      <cdr:y>0.54197</cdr:y>
    </cdr:from>
    <cdr:to>
      <cdr:x>0.56142</cdr:x>
      <cdr:y>0.74197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54351" y="2477889"/>
          <a:ext cx="7200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0.69689</cdr:x>
      <cdr:y>0.35297</cdr:y>
    </cdr:from>
    <cdr:to>
      <cdr:x>0.79004</cdr:x>
      <cdr:y>0.55297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26559" y="1613793"/>
          <a:ext cx="7920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0.282</cdr:x>
      <cdr:y>0.44747</cdr:y>
    </cdr:from>
    <cdr:to>
      <cdr:x>0.36667</cdr:x>
      <cdr:y>0.64747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98167" y="2045841"/>
          <a:ext cx="7200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0.47674</cdr:x>
      <cdr:y>0.24272</cdr:y>
    </cdr:from>
    <cdr:to>
      <cdr:x>0.56142</cdr:x>
      <cdr:y>0.36872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54310" y="1109737"/>
          <a:ext cx="720139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0.69689</cdr:x>
      <cdr:y>0.35297</cdr:y>
    </cdr:from>
    <cdr:to>
      <cdr:x>0.79004</cdr:x>
      <cdr:y>0.55297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26559" y="1613793"/>
          <a:ext cx="7920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0.36667</cdr:x>
      <cdr:y>0.63647</cdr:y>
    </cdr:from>
    <cdr:to>
      <cdr:x>0.51061</cdr:x>
      <cdr:y>0.83647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18247" y="2909937"/>
          <a:ext cx="122413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0.32433</cdr:x>
      <cdr:y>0.21123</cdr:y>
    </cdr:from>
    <cdr:to>
      <cdr:x>0.41492</cdr:x>
      <cdr:y>0.41123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58207" y="965721"/>
          <a:ext cx="77038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0.3836</cdr:x>
      <cdr:y>0.11673</cdr:y>
    </cdr:from>
    <cdr:to>
      <cdr:x>0.50806</cdr:x>
      <cdr:y>0.37973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62263" y="533673"/>
          <a:ext cx="1058416" cy="1202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0.16345</cdr:x>
      <cdr:y>0.33722</cdr:y>
    </cdr:from>
    <cdr:to>
      <cdr:x>0.27098</cdr:x>
      <cdr:y>0.60022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35524" y="1772625"/>
          <a:ext cx="483884" cy="13824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3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2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4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7" y="2743200"/>
            <a:ext cx="6480175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2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4" y="1524001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2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8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2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4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4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7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6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4000"/>
          </a:blip>
          <a:srcRect/>
          <a:stretch>
            <a:fillRect/>
          </a:stretch>
        </p:blipFill>
        <p:spPr bwMode="auto">
          <a:xfrm>
            <a:off x="251519" y="2492896"/>
            <a:ext cx="370003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erb"/>
          <p:cNvPicPr/>
          <p:nvPr/>
        </p:nvPicPr>
        <p:blipFill>
          <a:blip r:embed="rId3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3528" y="548680"/>
            <a:ext cx="8496300" cy="1872208"/>
          </a:xfrm>
        </p:spPr>
        <p:txBody>
          <a:bodyPr lIns="91408" tIns="45704" rIns="91408" bIns="45704"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/>
              </a:rPr>
              <a:t>О ПРОЕКТЕ БЮДЖЕТА</a:t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</a:rPr>
              <a:t> АСБЕСТОВСКОГО ГОРОДСКОГО ОКРУГА</a:t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</a:rPr>
              <a:t> НА 2017 ГОД </a:t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</a:rPr>
              <a:t>И ПЛАНОВЫЙ ПЕРИОД 2018 И 2019 ГОДОВ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139952" y="3212976"/>
            <a:ext cx="4824536" cy="1872000"/>
          </a:xfrm>
        </p:spPr>
        <p:txBody>
          <a:bodyPr lIns="91408" tIns="45704" rIns="91408" bIns="45704" rtlCol="0">
            <a:normAutofit fontScale="90000"/>
          </a:bodyPr>
          <a:lstStyle/>
          <a:p>
            <a:pPr algn="l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/>
              </a:rPr>
              <a:t>Публичные слушания</a:t>
            </a:r>
            <a:br>
              <a:rPr lang="ru-RU" sz="2700" b="1" dirty="0" smtClean="0">
                <a:solidFill>
                  <a:srgbClr val="002060"/>
                </a:solidFill>
                <a:latin typeface="Times New Roman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/>
              </a:rPr>
              <a:t>19 декабря 2016 года</a:t>
            </a:r>
            <a:br>
              <a:rPr lang="ru-RU" sz="2700" b="1" dirty="0" smtClean="0">
                <a:solidFill>
                  <a:srgbClr val="002060"/>
                </a:solidFill>
                <a:latin typeface="Times New Roman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/>
              </a:rPr>
              <a:t>17.15 часов</a:t>
            </a:r>
            <a:r>
              <a:rPr lang="ru-RU" sz="2400" b="1" dirty="0" smtClean="0">
                <a:solidFill>
                  <a:srgbClr val="002060"/>
                </a:solidFill>
                <a:latin typeface="Times New Roman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/>
              </a:rPr>
            </a:b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619672" y="5949280"/>
            <a:ext cx="6768752" cy="648072"/>
          </a:xfrm>
        </p:spPr>
        <p:txBody>
          <a:bodyPr lIns="91408" tIns="45704" rIns="91408" bIns="45704" rtlCol="0"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</a:rPr>
              <a:t>Администрация Асбестовского городского округа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ДОХОДЫ ОТ ИСПОЛЬЗОВАНИЯ ИМУЩЕСТВА,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НАХОДЯЩЕГОСЯ В МУНИЦИПАЛЬНОЙ СОБСТВЕННОСТИ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7" y="1527175"/>
          <a:ext cx="8504239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СТРУКТУРА ПОСТУПЛЕНИЙ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ИЗ ОБЛАСТНОГО БЮДЖЕТА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 БЮДЖЕТА  АСБЕСТОВСКОГО ГОРОДСКОГО ОКРУГА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552" y="1196752"/>
            <a:ext cx="3968180" cy="21602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расходной части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788024" y="1484784"/>
            <a:ext cx="4041775" cy="288032"/>
          </a:xfrm>
        </p:spPr>
        <p:txBody>
          <a:bodyPr>
            <a:noAutofit/>
          </a:bodyPr>
          <a:lstStyle/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в 2017 году (млн.руб.)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0" y="980728"/>
          <a:ext cx="5076056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Содержимое 6"/>
          <p:cNvGraphicFramePr>
            <a:graphicFrameLocks noGrp="1"/>
          </p:cNvGraphicFramePr>
          <p:nvPr>
            <p:ph sz="quarter" idx="4"/>
          </p:nvPr>
        </p:nvGraphicFramePr>
        <p:xfrm>
          <a:off x="4139952" y="1601416"/>
          <a:ext cx="500404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 descr="gerb"/>
          <p:cNvPicPr/>
          <p:nvPr/>
        </p:nvPicPr>
        <p:blipFill>
          <a:blip r:embed="rId4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РАСХОДЫ БЮДЖЕТА в 2017 году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 главным распорядителям (в млн. руб.)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РАСХОДЫ БЮДЖЕТА на 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год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ПО ФУНКЦИОНАЛЬНЫМ НАПРАВЛЕНИЯМ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301624" y="1527175"/>
          <a:ext cx="8374832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386"/>
                <a:gridCol w="96944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млн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. руб.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100,2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20,2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131,3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103,4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0,9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1 073,4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90,9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176,5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35,5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СРЕДСТВА МАССОВОЙ ИНФОРМАЦИИ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4,0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0,4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 РАСХОДОВ: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1 736,7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 rot="16200000">
            <a:off x="-1116633" y="2204864"/>
            <a:ext cx="4644516" cy="1836204"/>
          </a:xfrm>
          <a:solidFill>
            <a:schemeClr val="accent1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ОБЩЕГОРОДСКИЕ РАСХОДЫ</a:t>
            </a:r>
            <a:endParaRPr lang="ru-RU" sz="2800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381000" y="4437113"/>
            <a:ext cx="2362200" cy="1689051"/>
          </a:xfrm>
        </p:spPr>
        <p:txBody>
          <a:bodyPr/>
          <a:lstStyle/>
          <a:p>
            <a:pPr lvl="0"/>
            <a:endParaRPr lang="ru-RU" dirty="0" smtClean="0"/>
          </a:p>
          <a:p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"/>
          </p:nvPr>
        </p:nvGraphicFramePr>
        <p:xfrm>
          <a:off x="2915816" y="908720"/>
          <a:ext cx="585482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6839744" y="4365104"/>
            <a:ext cx="2124744" cy="1728192"/>
            <a:chOff x="3981637" y="3477298"/>
            <a:chExt cx="1872514" cy="163262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981637" y="3477298"/>
              <a:ext cx="1872514" cy="1632626"/>
            </a:xfrm>
            <a:prstGeom prst="roundRect">
              <a:avLst>
                <a:gd name="adj" fmla="val 10000"/>
              </a:avLst>
            </a:prstGeom>
            <a:blipFill rotWithShape="0">
              <a:blip r:embed="rId8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4029455" y="3525116"/>
              <a:ext cx="1776878" cy="15369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.dir.tut.by/company/01/a/fa7ff80138b9ed12caa73abe302f154e7ace4e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12978"/>
            <a:ext cx="6408712" cy="280600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ОРГАНИЗАЦИЯ ТРАНСПОРТНОГО ОБСЛУЖИВАНИЯ НАСЕЛЕНИЯ 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b="1" dirty="0" smtClean="0"/>
              <a:t>Из бюджета </a:t>
            </a:r>
            <a:r>
              <a:rPr lang="ru-RU" sz="2400" b="1" dirty="0" err="1" smtClean="0"/>
              <a:t>Асбестовского</a:t>
            </a:r>
            <a:r>
              <a:rPr lang="ru-RU" sz="2400" b="1" dirty="0" smtClean="0"/>
              <a:t> городского округа предоставляются субсидии организациям -перевозчикам, осуществляющим транспортное обслуживание на социально-значимых маршрутах. В 2017 году на указанные цели предусмотрено 7,5 млн.руб.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ДОРОЖНОЕ ХОЗЯЙСТВО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301627" y="1527175"/>
          <a:ext cx="8504239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Расходы на благоустройство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395536" y="980728"/>
          <a:ext cx="850423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АСБЕСТОВСКОГО ГОРОДСКОГО ОКРУГА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РЕАЛИЗАЦИЮ МУНИЦИПАЛЬНЫХ ПРОГРАММ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179512" y="1268760"/>
          <a:ext cx="8424936" cy="5398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  <a:gridCol w="1008112"/>
                <a:gridCol w="1008112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Наименование расходов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План на </a:t>
                      </a:r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2016 </a:t>
                      </a:r>
                      <a:r>
                        <a:rPr lang="ru-RU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год, в </a:t>
                      </a:r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млн.руб.</a:t>
                      </a:r>
                      <a:endParaRPr lang="ru-RU" sz="11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План на 2017 </a:t>
                      </a:r>
                      <a:r>
                        <a:rPr lang="ru-RU" sz="11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</a:rPr>
                        <a:t>год, в млн.руб.</a:t>
                      </a:r>
                    </a:p>
                  </a:txBody>
                  <a:tcPr marL="9525" marR="9525" marT="9525" marB="0" anchor="ctr"/>
                </a:tc>
              </a:tr>
              <a:tr h="365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системы образования в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Асбестовском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городском округе до 2020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926,2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949,8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65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жилищно-коммунального хозяйства и повышение энергетической эффективности в Асбестовском городском округе до 2020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78,9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86,3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65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транспорта, дорожного хозяйства, связи и информационных технологий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Асбестовского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городского округа до 2020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116,1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124,7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65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"Повышение эффективности управления муниципальной собственностью  Асбестовского городского округа до 2020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8,5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11,9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65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культуры в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Асбестовском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городском округе до 2020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135,1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149,5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65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физической культуры и спорта в Асбестовском городском округе до 2020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126,3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100,9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65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"Реализация основных направлений государственной политики в строительном комплексе Асбестовского городского округа до 2020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12,9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23,6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65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общественной безопасности на территории Асбестовского городского округа до 2020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15,8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20,4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04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деятельности по комплектованию, учету, хранению и использованию архивных документов, находящихся в государственной и муниципальной собственности Асбестовского городского округа до 2020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2,5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2,5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65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"Социальная поддержка и социальное обслуживание населения Асбестовского городского округа до 2020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1,9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65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"Совершенствование социально-экономической политики на территории Асбестовского городского округа" до 2020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3,9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65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"Управление муниципальными финансами Асбестовского городского округа до 2020 года"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11,1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11,9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651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1 439,3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1 486,4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323530" y="188640"/>
            <a:ext cx="8180711" cy="6480720"/>
          </a:xfrm>
        </p:spPr>
        <p:txBody>
          <a:bodyPr>
            <a:normAutofit fontScale="40000" lnSpcReduction="20000"/>
          </a:bodyPr>
          <a:lstStyle/>
          <a:p>
            <a:pPr marL="273050" indent="174625"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3050" indent="174625" algn="ctr">
              <a:buNone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ИЗ БЮДЖЕТНОГО ПОСЛАНИЯ ГУБЕРНАТОРА</a:t>
            </a:r>
          </a:p>
          <a:p>
            <a:pPr marL="273050" indent="174625" algn="ctr">
              <a:buNone/>
            </a:pP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 СВЕРДЛОВСКОЙ ОБЛАСТИ  Е.В. КУЙВАШЕВА</a:t>
            </a:r>
          </a:p>
          <a:p>
            <a:pPr marL="273050" indent="174625"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«Каковы механизмы роста экономики и развития социальной сферы?».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«Основа остается неизменной – это государственные программы Свердловской области. Этот подход доказал свою эффективность. Кроме того, необходимо активно внедрять методы проектного управления, совершенствовать бюджетно-налоговую политику, уделяя особое внимание прогнозу рисков развития, механизмам их минимизации.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Сейчас мы возвращаемся к трехлетнему периоду планирования. Думаю, коллеги, вы все понимаете, что первый год этой трёхлетки будет очень непростым в части формирования и исполнения бюджетов. Поэтому мы должны максимально прагматично и аккуратно подойти к планированию доходной и расходной частей бюджета. Взвешенная бюджетная политика, грамотное использование её инструментов всегда позволяли Свердловской области выполнять все социальные обязательства. Этот приоритет для нас обязателен и неизменен.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 то же время, несмотря на высокую социальную нагрузку, необходимо иметь и наращивать "бюджет развития", как один эффективных механизмов роста экономики.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Необходима постоянная ревизия и оптимизация расходной нагрузки бюджета.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Эффективность бюджетных расходов – один из ключевых критериев персональной оценки руководителей бюджетных учреждений, министерств, ведомств и органов местного самоуправления.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Не менее важной задачей является мобилизация дополнительных доходов. Эту работу надо вывести на новый уровень, вести её постоянно, с главами муниципалитетов, с отдельными организациями, контрольными и надзорными ведомствами. Особое внимание должно быть уделено жёсткому контролю за эффективным и целевым расходованием средств.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Работа по поддержке муниципалитетов всегда была и остается весомым приоритетом в работе правительства области. Вместе с тем, необходимо повышать финансовую самостоятельность местных бюджетов, стимулировать рост инвестиционной активности на местах, совершенствовать подходы в повышении бюджетной обеспеченности. </a:t>
            </a:r>
          </a:p>
          <a:p>
            <a:pPr algn="r">
              <a:buNone/>
            </a:pPr>
            <a:r>
              <a:rPr lang="ru-RU" b="1" dirty="0" smtClean="0"/>
              <a:t>       </a:t>
            </a:r>
          </a:p>
          <a:p>
            <a:pPr algn="r">
              <a:buNone/>
            </a:pPr>
            <a:r>
              <a:rPr lang="ru-RU" b="1" dirty="0" smtClean="0"/>
              <a:t>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71600" y="260648"/>
            <a:ext cx="7920880" cy="1008112"/>
          </a:xfrm>
        </p:spPr>
        <p:txBody>
          <a:bodyPr lIns="91408" tIns="45704" rIns="91408" bIns="45704" rtlCol="0"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ОБРАЗОВАНИЯ В АСБЕСТОВСКОМ ГОРОДСКОМ ОКРУГЕ ДО 2020 ГОДА»</a:t>
            </a:r>
          </a:p>
        </p:txBody>
      </p:sp>
      <p:pic>
        <p:nvPicPr>
          <p:cNvPr id="26" name="Рисунок 25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одержимое 12"/>
          <p:cNvGraphicFramePr>
            <a:graphicFrameLocks/>
          </p:cNvGraphicFramePr>
          <p:nvPr/>
        </p:nvGraphicFramePr>
        <p:xfrm>
          <a:off x="251520" y="1340768"/>
          <a:ext cx="8676456" cy="4982028"/>
        </p:xfrm>
        <a:graphic>
          <a:graphicData uri="http://schemas.openxmlformats.org/drawingml/2006/table">
            <a:tbl>
              <a:tblPr/>
              <a:tblGrid>
                <a:gridCol w="678294"/>
                <a:gridCol w="4771631"/>
                <a:gridCol w="1666284"/>
                <a:gridCol w="1560247"/>
              </a:tblGrid>
              <a:tr h="1213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 строки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 (подпрограммы)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2016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2017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92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системы образования в Асбестовском городском округе до 2020 года»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926 247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949 829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418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системы дошкольного образования в Асбестовском городском округе»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355 899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371 459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418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системы общего образования в Асбестовском городском округе»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425 084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440 431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592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системы дополнительного образования, отдыха и оздоровления детей в Асбестовском городском округе»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65 302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69 203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418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«Патриотическое воспитание граждан в Асбестовском городском округе»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592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 «Укрепление материально-технической базы образовательных организаций Асбестовского городского округа»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36 779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20 791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5925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«Обеспечение реализации муниципальной программы "Развитие системы образования в Асбестовском городском округе до 2020 года»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43 054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47 808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576" y="260648"/>
            <a:ext cx="8388424" cy="900000"/>
          </a:xfrm>
        </p:spPr>
        <p:txBody>
          <a:bodyPr lIns="91408" tIns="45704" rIns="91408" bIns="45704" rtlCol="0"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И ПОВЫШЕНИЕ ЭНЕРГЕТИЧЕСКОЙ ЭФФЕКТИВНОСТИ В АСБЕСТОВСКОМ ГОРОДСКОМ ОКРУГЕ ДО 2020 ГОДА»</a:t>
            </a:r>
          </a:p>
        </p:txBody>
      </p:sp>
      <p:pic>
        <p:nvPicPr>
          <p:cNvPr id="26" name="Рисунок 25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одержимое 12"/>
          <p:cNvGraphicFramePr>
            <a:graphicFrameLocks/>
          </p:cNvGraphicFramePr>
          <p:nvPr/>
        </p:nvGraphicFramePr>
        <p:xfrm>
          <a:off x="179512" y="1196752"/>
          <a:ext cx="8784975" cy="5499213"/>
        </p:xfrm>
        <a:graphic>
          <a:graphicData uri="http://schemas.openxmlformats.org/drawingml/2006/table">
            <a:tbl>
              <a:tblPr/>
              <a:tblGrid>
                <a:gridCol w="541099"/>
                <a:gridCol w="4593553"/>
                <a:gridCol w="1840499"/>
                <a:gridCol w="1809824"/>
              </a:tblGrid>
              <a:tr h="1042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 (подпрограммы)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2016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2017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564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7397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жилищно-коммунального хозяйства и повышение энергетической эффективности в Асбестовском городском округе до 2020 года»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78 932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86 322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410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«Повышение качества условий проживания населения Асбестовского городского округа»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14 731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17 235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5976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и модернизация систем теплоснабжения, водоснабжения, водоотведения и объектов размещения отходов в Асбестовском городском округе»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2 993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2 835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4785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«Благоустройство территории Асбестовского городского округа»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31 007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39 629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410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«Обеспечение жильем молодых семей на территории Асбестовского городского округа»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5 049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9284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«Обеспечение реализации муниципальной программы Асбестовского городского округа «Развитие жилищно-коммунального хозяйства и повышение энергетической эффективности в Асбестовском городском округе до 2020 года»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24 637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25 523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581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региональной поддержки молодым семьям на улучшение жилищных условий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08" y="188640"/>
            <a:ext cx="7920880" cy="1512000"/>
          </a:xfrm>
        </p:spPr>
        <p:txBody>
          <a:bodyPr lIns="91408" tIns="45704" rIns="91408" bIns="45704" rtlCol="0"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ТРАНСПОРТА, ДОРОЖНОГО ХОЗЯЙСТВА, СВЯЗИ И ИНФОРМАЦИОННЫХ ТЕХНОЛОГИЙ АСБЕСТОВСКОГО ГОРОДСКОГО ОКРУГА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2020 ГОДА»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одержимое 12"/>
          <p:cNvGraphicFramePr>
            <a:graphicFrameLocks/>
          </p:cNvGraphicFramePr>
          <p:nvPr/>
        </p:nvGraphicFramePr>
        <p:xfrm>
          <a:off x="179512" y="1446615"/>
          <a:ext cx="8784975" cy="4238498"/>
        </p:xfrm>
        <a:graphic>
          <a:graphicData uri="http://schemas.openxmlformats.org/drawingml/2006/table">
            <a:tbl>
              <a:tblPr/>
              <a:tblGrid>
                <a:gridCol w="686778"/>
                <a:gridCol w="4447874"/>
                <a:gridCol w="1840499"/>
                <a:gridCol w="1809824"/>
              </a:tblGrid>
              <a:tr h="1222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 строки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 (подпрограммы)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2016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2017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транспорта, дорожного хозяйства, связи и информационных технологий Асбестовского городского округа до 2020 года"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116 071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124 701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транспортного комплекса Асбестовского городского округа на 2014-2020 годы"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102 916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104 526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"Повышение безопасности дорожного движения на территории Асбестовского городского округа на 2014-2020 годы"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9 095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16 175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"Развитие муниципального средства массовой информации - газета "Асбестовский рабочий" в Асбестовском городском округе до 2020 года"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4 060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08" y="188640"/>
            <a:ext cx="7920880" cy="1440000"/>
          </a:xfrm>
        </p:spPr>
        <p:txBody>
          <a:bodyPr lIns="91408" tIns="45704" rIns="91408" bIns="45704" rtlCol="0"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«ПОВЫШЕНИЕ ЭФФЕКТИВНОСТИ УПРАВЛЕНИЯ МУНИЦИПАЛЬНОЙ СОБСТВЕННОСТЬЮ  АСБЕСТОВСКОГО ГОРОДСКОГО ОКРУГА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2020 ГОДА»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одержимое 12"/>
          <p:cNvGraphicFramePr>
            <a:graphicFrameLocks/>
          </p:cNvGraphicFramePr>
          <p:nvPr/>
        </p:nvGraphicFramePr>
        <p:xfrm>
          <a:off x="179512" y="1340768"/>
          <a:ext cx="8784975" cy="4847231"/>
        </p:xfrm>
        <a:graphic>
          <a:graphicData uri="http://schemas.openxmlformats.org/drawingml/2006/table">
            <a:tbl>
              <a:tblPr/>
              <a:tblGrid>
                <a:gridCol w="686778"/>
                <a:gridCol w="4497798"/>
                <a:gridCol w="1872208"/>
                <a:gridCol w="1728191"/>
              </a:tblGrid>
              <a:tr h="141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 (подпрограммы)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2016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2017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0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«Повышение эффективности управления муниципальной собственностью  Асбестовского городского округа до 2020 года»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8 528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11 902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10051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«Повышение эффективности управления муниципальной собственности Асбестовского городского округа»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1 959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5 787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1417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«Обеспечение реализации муниципальной программы Асбестовского городского округа "Повышение эффективности управления муниципальной собственностью  Асбестовского городского округа до 2020 года»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6 569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6 115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Рисунок 25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08" y="188640"/>
            <a:ext cx="7920880" cy="936104"/>
          </a:xfrm>
        </p:spPr>
        <p:txBody>
          <a:bodyPr lIns="91408" tIns="45704" rIns="91408" bIns="45704" rtlCol="0">
            <a:no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В АСБЕСТОВСКОМ ГОРОДСКОМ ОКРУГЕ ДО 2020 ГОДА»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12"/>
          <p:cNvGraphicFramePr>
            <a:graphicFrameLocks/>
          </p:cNvGraphicFramePr>
          <p:nvPr/>
        </p:nvGraphicFramePr>
        <p:xfrm>
          <a:off x="251520" y="1556792"/>
          <a:ext cx="8640960" cy="3785363"/>
        </p:xfrm>
        <a:graphic>
          <a:graphicData uri="http://schemas.openxmlformats.org/drawingml/2006/table">
            <a:tbl>
              <a:tblPr/>
              <a:tblGrid>
                <a:gridCol w="675520"/>
                <a:gridCol w="4365040"/>
                <a:gridCol w="1800200"/>
                <a:gridCol w="1800200"/>
              </a:tblGrid>
              <a:tr h="1404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 (подпрограммы)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2016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2017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48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в Асбестовском городском округе до 2020 года»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135 118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149 472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616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культуры в Асбестовском городском округе до 2020 года»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135 118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149 472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616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08" y="188640"/>
            <a:ext cx="7920880" cy="936104"/>
          </a:xfrm>
        </p:spPr>
        <p:txBody>
          <a:bodyPr lIns="91408" tIns="45704" rIns="91408" bIns="45704" rtlCol="0"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И СПОРТА В АСБЕСТОВСКОМ ГОРОДСКОМ ОКРУГЕ ДО 2020 ГОДА»</a:t>
            </a:r>
          </a:p>
        </p:txBody>
      </p:sp>
      <p:pic>
        <p:nvPicPr>
          <p:cNvPr id="26" name="Рисунок 25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одержимое 12"/>
          <p:cNvGraphicFramePr>
            <a:graphicFrameLocks/>
          </p:cNvGraphicFramePr>
          <p:nvPr/>
        </p:nvGraphicFramePr>
        <p:xfrm>
          <a:off x="500063" y="1285875"/>
          <a:ext cx="8183562" cy="4470902"/>
        </p:xfrm>
        <a:graphic>
          <a:graphicData uri="http://schemas.openxmlformats.org/drawingml/2006/table">
            <a:tbl>
              <a:tblPr/>
              <a:tblGrid>
                <a:gridCol w="639762"/>
                <a:gridCol w="4080247"/>
                <a:gridCol w="1728192"/>
                <a:gridCol w="1735361"/>
              </a:tblGrid>
              <a:tr h="1479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 (подпрограммы)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2016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2017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10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физической культуры и спорта в Асбестовском городском округе до 2020 года»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126 268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100 877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9792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физической культуры и спорта в Асбестовском городском округе до 2020 года»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107 953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82 612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801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«Молодежь в Асбестовском городском округе»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18 315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18 265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08" y="188640"/>
            <a:ext cx="7920880" cy="1116000"/>
          </a:xfrm>
        </p:spPr>
        <p:txBody>
          <a:bodyPr lIns="91408" tIns="45704" rIns="91408" bIns="45704" rtlCol="0"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«РЕАЛИЗАЦИЯ ОСНОВНЫХ НАПРАВЛЕНИЙ ГОСУДАРСТВЕННОЙ ПОЛИТИКИ В СТРОИТЕЛЬНОМ КОМПЛЕКСЕ АСБЕСТОВСКОГО ГОРОДСКОГО ОКРУГА ДО 2020 ГОДА»</a:t>
            </a:r>
          </a:p>
        </p:txBody>
      </p:sp>
      <p:pic>
        <p:nvPicPr>
          <p:cNvPr id="26" name="Рисунок 25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одержимое 12"/>
          <p:cNvGraphicFramePr>
            <a:graphicFrameLocks/>
          </p:cNvGraphicFramePr>
          <p:nvPr/>
        </p:nvGraphicFramePr>
        <p:xfrm>
          <a:off x="251520" y="1556792"/>
          <a:ext cx="8712968" cy="4485973"/>
        </p:xfrm>
        <a:graphic>
          <a:graphicData uri="http://schemas.openxmlformats.org/drawingml/2006/table">
            <a:tbl>
              <a:tblPr/>
              <a:tblGrid>
                <a:gridCol w="681149"/>
                <a:gridCol w="4566914"/>
                <a:gridCol w="1745975"/>
                <a:gridCol w="1718930"/>
              </a:tblGrid>
              <a:tr h="14840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 (подпрограммы)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2016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2017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150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«Реализация основных направлений государственной политики в строительном комплексе Асбестовского городского округа до 2020 года»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12 928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23 634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983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«Стимулирование развития жилищного строительства»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2 569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803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газификации»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10 359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19 634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08" y="188640"/>
            <a:ext cx="7920880" cy="936104"/>
          </a:xfrm>
        </p:spPr>
        <p:txBody>
          <a:bodyPr lIns="91408" tIns="45704" rIns="91408" bIns="45704" rtlCol="0"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ОБЩЕСТВЕННОЙ БЕЗОПАСНОСТИ НА ТЕРРИТОРИИ АСБЕСТОВСКОГО ГОРОДСКОГО ОКРУГА ДО 2020 ГОДА»</a:t>
            </a:r>
          </a:p>
        </p:txBody>
      </p:sp>
      <p:pic>
        <p:nvPicPr>
          <p:cNvPr id="26" name="Рисунок 25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одержимое 12"/>
          <p:cNvGraphicFramePr>
            <a:graphicFrameLocks/>
          </p:cNvGraphicFramePr>
          <p:nvPr/>
        </p:nvGraphicFramePr>
        <p:xfrm>
          <a:off x="323528" y="1340768"/>
          <a:ext cx="8640960" cy="4965585"/>
        </p:xfrm>
        <a:graphic>
          <a:graphicData uri="http://schemas.openxmlformats.org/drawingml/2006/table">
            <a:tbl>
              <a:tblPr/>
              <a:tblGrid>
                <a:gridCol w="675520"/>
                <a:gridCol w="4374958"/>
                <a:gridCol w="1810327"/>
                <a:gridCol w="1780155"/>
              </a:tblGrid>
              <a:tr h="1222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 (подпрограммы)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2016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2017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50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общественной безопасности на территории Асбестовского городского округа до 2020 года»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15 758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20 375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72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«Защита населения и территории Асбестовского городского округа от чрезвычайных ситуаций до 2020 года»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15 475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18 852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72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«Профилактика терроризма и экстремизма на территории Асбестовского городского округа до 2020 года»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9628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«Обеспечение общественного порядка, предупреждение правонарушений и преступлений на территории Асбестовского городского округа до 2020 года»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4814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«Обеспечение пожарной безопасности в лесах Асбестовского городского округа до 2020 года»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08" y="188640"/>
            <a:ext cx="7920880" cy="1440160"/>
          </a:xfrm>
        </p:spPr>
        <p:txBody>
          <a:bodyPr lIns="91408" tIns="45704" rIns="91408" bIns="45704" rtlCol="0"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«ОБЕСПЕЧЕНИЕ ДЕЯТЕЛЬНОСТИ ПО КОМПЛЕКТОВАНИЮ, УЧЕТУ, ХРАНЕНИЮ И ИСПОЛЬЗОВАНИЮ АРХИВНЫХ ДОКУМЕНТОВ, НАХОДЯЩИХСЯ В ГОСУДАРСТВЕННОЙ И МУНИЦИПАЛЬНОЙ СОБСТВЕННОСТИ АСБЕСТОВСКОГО ГОРОДСКОГО ОКРУГА ДО 2020 ГОДА»</a:t>
            </a:r>
          </a:p>
        </p:txBody>
      </p:sp>
      <p:pic>
        <p:nvPicPr>
          <p:cNvPr id="26" name="Рисунок 25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одержимое 12"/>
          <p:cNvGraphicFramePr>
            <a:graphicFrameLocks/>
          </p:cNvGraphicFramePr>
          <p:nvPr/>
        </p:nvGraphicFramePr>
        <p:xfrm>
          <a:off x="179512" y="1716235"/>
          <a:ext cx="8784975" cy="4519015"/>
        </p:xfrm>
        <a:graphic>
          <a:graphicData uri="http://schemas.openxmlformats.org/drawingml/2006/table">
            <a:tbl>
              <a:tblPr/>
              <a:tblGrid>
                <a:gridCol w="686779"/>
                <a:gridCol w="4677935"/>
                <a:gridCol w="1840499"/>
                <a:gridCol w="1579762"/>
              </a:tblGrid>
              <a:tr h="12796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 строки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 (подпрограммы)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2016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2017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19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деятельности по комплектованию, учету, хранению и использованию архивных документов, находящихся в государственной и муниципальной собственности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Асбестовского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городского округа до 2020 года»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2 512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2 538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1519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«Обеспечение деятельности по комплектованию, учету, хранению и использованию архивных документов, находящихся в государственной и муниципальной собственности Асбестовского городского округа до 2020 года»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2 512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2  538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08" y="44624"/>
            <a:ext cx="7920880" cy="1152128"/>
          </a:xfrm>
        </p:spPr>
        <p:txBody>
          <a:bodyPr lIns="91408" tIns="45704" rIns="91408" bIns="45704" rtlCol="0"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ПОДДЕРЖКА И СОЦИАЛЬНОЕ ОБСЛУЖИВАНИЕ НАСЕЛЕНИЯ АСБЕСТОВСКОГО ГОРОДСКОГО ОКРУГА ДО 2020 ГОДА»</a:t>
            </a:r>
          </a:p>
        </p:txBody>
      </p:sp>
      <p:pic>
        <p:nvPicPr>
          <p:cNvPr id="26" name="Рисунок 25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одержимое 12"/>
          <p:cNvGraphicFramePr>
            <a:graphicFrameLocks/>
          </p:cNvGraphicFramePr>
          <p:nvPr/>
        </p:nvGraphicFramePr>
        <p:xfrm>
          <a:off x="179512" y="1306848"/>
          <a:ext cx="8784975" cy="4661155"/>
        </p:xfrm>
        <a:graphic>
          <a:graphicData uri="http://schemas.openxmlformats.org/drawingml/2006/table">
            <a:tbl>
              <a:tblPr/>
              <a:tblGrid>
                <a:gridCol w="686778"/>
                <a:gridCol w="4447874"/>
                <a:gridCol w="1840499"/>
                <a:gridCol w="1809824"/>
              </a:tblGrid>
              <a:tr h="1157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 (подпрограммы)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2016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2017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тыс. рублей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04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«Социальная поддержка и социальное обслуживание населения Асбестовского городского округа до 2020 года»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2 021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1 939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«Социальная защита и социальная поддержка населения Асбестовского городского округа»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1 250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1 137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«Об организации пожизненного содержания одиноких, пожилых граждан Асбестовского городского округа»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471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 «Комплексные меры противодействия распространению наркомании в Асбестовском городском округе»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«О мерах по предупреждению ВИЧ-инфекции на территории Асбестовского городского округа»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НОРМАТИВНО-ПРАВОВАЯ БАЗА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●  Бюджетный кодекс Российской Федерации</a:t>
            </a:r>
          </a:p>
          <a:p>
            <a:pPr>
              <a:buNone/>
            </a:pPr>
            <a:r>
              <a:rPr lang="ru-RU" sz="1800" dirty="0" smtClean="0"/>
              <a:t>●  Федеральный закон от 06.10.2003 № 131-ФЗ «Об общих принципах организации местного самоуправления в Российской Федерации» </a:t>
            </a:r>
          </a:p>
          <a:p>
            <a:pPr>
              <a:buNone/>
            </a:pPr>
            <a:r>
              <a:rPr lang="ru-RU" sz="1800" dirty="0" smtClean="0"/>
              <a:t>●  Положение о бюджетном процессе в </a:t>
            </a:r>
            <a:r>
              <a:rPr lang="ru-RU" sz="1800" dirty="0" err="1" smtClean="0"/>
              <a:t>Асбестовском</a:t>
            </a:r>
            <a:r>
              <a:rPr lang="ru-RU" sz="1800" dirty="0" smtClean="0"/>
              <a:t> городском округе</a:t>
            </a:r>
          </a:p>
          <a:p>
            <a:pPr>
              <a:buNone/>
            </a:pPr>
            <a:r>
              <a:rPr lang="ru-RU" sz="1800" dirty="0" smtClean="0"/>
              <a:t>●  Постановление Правительства Свердловской области от 12.09.2016 № 656-ПП «Об утверждении методик, применяемых для расчета межбюджетных трансфертов из областного бюджета местным бюджетам, на 2017 год и плановый период 2018 и 2019 годов»</a:t>
            </a:r>
          </a:p>
          <a:p>
            <a:pPr>
              <a:buNone/>
            </a:pPr>
            <a:r>
              <a:rPr lang="ru-RU" sz="1800" dirty="0" smtClean="0"/>
              <a:t>●  Постановление администрации Асбестовского городского округа от 01.08.2016 № 425-ПА «О порядке и сроках составления проекта бюджета  Асбестовского городского округа на 2017 год и плановый период 2018 и 2019 годов»</a:t>
            </a:r>
          </a:p>
          <a:p>
            <a:pPr>
              <a:buNone/>
            </a:pPr>
            <a:r>
              <a:rPr lang="ru-RU" sz="1800" dirty="0" smtClean="0"/>
              <a:t>●  Приказ Финансового управления администрации Асбестовского городского округа от 02.09.2016 № 81 «Об утверждении Порядка и Методики планирования бюджетных ассигнований бюджета Асбестовского городского округа на 2017 год и плановый период 2018 и 2019 годов»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08" y="-27384"/>
            <a:ext cx="7920880" cy="1152128"/>
          </a:xfrm>
        </p:spPr>
        <p:txBody>
          <a:bodyPr lIns="91408" tIns="45704" rIns="91408" bIns="45704" rtlCol="0"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СОЦИАЛЬНО-ЭКОНОМИЧЕСКОЙ ПОЛИТИКИ НА ТЕРРИТОРИИ АСБЕСТОВСКОГО ГОРОДСКОГО ОКРУГА» ДО 2020 ГОДА</a:t>
            </a:r>
          </a:p>
        </p:txBody>
      </p:sp>
      <p:pic>
        <p:nvPicPr>
          <p:cNvPr id="26" name="Рисунок 25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одержимое 12"/>
          <p:cNvGraphicFramePr>
            <a:graphicFrameLocks/>
          </p:cNvGraphicFramePr>
          <p:nvPr/>
        </p:nvGraphicFramePr>
        <p:xfrm>
          <a:off x="251520" y="1277963"/>
          <a:ext cx="8712968" cy="5112329"/>
        </p:xfrm>
        <a:graphic>
          <a:graphicData uri="http://schemas.openxmlformats.org/drawingml/2006/table">
            <a:tbl>
              <a:tblPr/>
              <a:tblGrid>
                <a:gridCol w="681149"/>
                <a:gridCol w="4411416"/>
                <a:gridCol w="1825413"/>
                <a:gridCol w="1794990"/>
              </a:tblGrid>
              <a:tr h="1125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 (подпрограммы)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2016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2017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825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</a:t>
                      </a: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«Совершенствование социально-экономической политики на территории </a:t>
                      </a:r>
                      <a:r>
                        <a:rPr kumimoji="0" lang="ru-RU" sz="15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Асбестовского</a:t>
                      </a: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городского округа» до 2020 года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3 860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4 327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71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Оказание поддержки социально ориентированным некоммерческим организациям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71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Содействие развитию малого и среднего предпринимательства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3 660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71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условий для развития сельскохозяйственного производства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229,5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71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инфраструктуры поддержки, направленной на развитие малого и среднего предпринимательства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3608" y="260648"/>
            <a:ext cx="7920880" cy="1080120"/>
          </a:xfrm>
        </p:spPr>
        <p:txBody>
          <a:bodyPr lIns="91408" tIns="45704" rIns="91408" bIns="45704" rtlCol="0"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АСБЕСТОВСКОГО ГОРОДСКОГО ОКРУГА ДО 2020 ГОДА»</a:t>
            </a:r>
          </a:p>
        </p:txBody>
      </p:sp>
      <p:pic>
        <p:nvPicPr>
          <p:cNvPr id="26" name="Рисунок 25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одержимое 12"/>
          <p:cNvGraphicFramePr>
            <a:graphicFrameLocks/>
          </p:cNvGraphicFramePr>
          <p:nvPr/>
        </p:nvGraphicFramePr>
        <p:xfrm>
          <a:off x="251520" y="1549887"/>
          <a:ext cx="8712968" cy="3261487"/>
        </p:xfrm>
        <a:graphic>
          <a:graphicData uri="http://schemas.openxmlformats.org/drawingml/2006/table">
            <a:tbl>
              <a:tblPr/>
              <a:tblGrid>
                <a:gridCol w="360040"/>
                <a:gridCol w="4732525"/>
                <a:gridCol w="1825413"/>
                <a:gridCol w="1794990"/>
              </a:tblGrid>
              <a:tr h="936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 (подпрограммы)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2016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2017 году,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Асбестовского городского округа до 2020 года»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11 094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11 867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«Управление муниципальным долгом»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«Обеспечение реализации муниципальной программы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Асбестовского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городского округа "Управление муниципальными финансами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Асбестовского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городского округа до 2020 года»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10 694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11 467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1042988" y="2373313"/>
            <a:ext cx="676116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08" tIns="40805" rIns="81608" bIns="40805">
            <a:spAutoFit/>
          </a:bodyPr>
          <a:lstStyle/>
          <a:p>
            <a:pPr lvl="1" algn="ctr"/>
            <a:r>
              <a:rPr lang="ru-RU" altLang="ru-RU" sz="3600" b="1" dirty="0">
                <a:solidFill>
                  <a:srgbClr val="002060"/>
                </a:solidFill>
                <a:latin typeface="Cambria" pitchFamily="18" charset="0"/>
              </a:rPr>
              <a:t>СПАСИБО ЗА ВНИМАНИЕ!</a:t>
            </a:r>
          </a:p>
        </p:txBody>
      </p:sp>
      <p:pic>
        <p:nvPicPr>
          <p:cNvPr id="8" name="Рисунок 7" descr="gerb"/>
          <p:cNvPicPr/>
          <p:nvPr/>
        </p:nvPicPr>
        <p:blipFill>
          <a:blip r:embed="rId2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ОСНОВНЫЕ  ПАРАМЕТРЫ ПРОЕКТА  БЮДЖЕТА АСБЕСТОВСКОГО ГОРОДСКОГО ОКРУГА НА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2017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ГОД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и плановый период 2018 и 2019 годов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301625" y="1988839"/>
          <a:ext cx="8518847" cy="2142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167"/>
                <a:gridCol w="2160240"/>
                <a:gridCol w="1872208"/>
                <a:gridCol w="2088232"/>
              </a:tblGrid>
              <a:tr h="66785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Показатель</a:t>
                      </a:r>
                      <a:endParaRPr lang="ru-RU" sz="1600" dirty="0"/>
                    </a:p>
                  </a:txBody>
                  <a:tcPr marL="75467" marR="754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2017  год (млн.руб.)</a:t>
                      </a:r>
                      <a:endParaRPr lang="ru-RU" sz="1600" dirty="0"/>
                    </a:p>
                  </a:txBody>
                  <a:tcPr marL="75467" marR="7546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2018  год (млн.руб.)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marL="75467" marR="754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 год (млн.руб.)</a:t>
                      </a:r>
                      <a:endParaRPr lang="ru-RU" sz="1600" dirty="0"/>
                    </a:p>
                  </a:txBody>
                  <a:tcPr marL="75467" marR="75467"/>
                </a:tc>
              </a:tr>
              <a:tr h="43999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Доходы</a:t>
                      </a:r>
                      <a:endParaRPr lang="ru-RU" sz="1800" dirty="0"/>
                    </a:p>
                  </a:txBody>
                  <a:tcPr marL="75467" marR="754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1 694,3</a:t>
                      </a:r>
                      <a:endParaRPr lang="ru-RU" sz="1800" dirty="0"/>
                    </a:p>
                  </a:txBody>
                  <a:tcPr marL="75467" marR="754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1 655,3</a:t>
                      </a:r>
                      <a:endParaRPr lang="ru-RU" sz="1800" dirty="0"/>
                    </a:p>
                  </a:txBody>
                  <a:tcPr marL="75467" marR="754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1 646,8</a:t>
                      </a:r>
                      <a:endParaRPr lang="ru-RU" sz="1800" dirty="0"/>
                    </a:p>
                  </a:txBody>
                  <a:tcPr marL="75467" marR="75467"/>
                </a:tc>
              </a:tr>
              <a:tr h="439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Расходы</a:t>
                      </a:r>
                      <a:endParaRPr lang="ru-RU" sz="1800" dirty="0"/>
                    </a:p>
                  </a:txBody>
                  <a:tcPr marL="75467" marR="754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1 736,7</a:t>
                      </a:r>
                      <a:endParaRPr lang="ru-RU" sz="1800" dirty="0"/>
                    </a:p>
                  </a:txBody>
                  <a:tcPr marL="75467" marR="754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1 655,3</a:t>
                      </a:r>
                      <a:endParaRPr lang="ru-RU" sz="1800" dirty="0"/>
                    </a:p>
                  </a:txBody>
                  <a:tcPr marL="75467" marR="754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1 646,8</a:t>
                      </a:r>
                      <a:endParaRPr lang="ru-RU" sz="1800" dirty="0"/>
                    </a:p>
                  </a:txBody>
                  <a:tcPr marL="75467" marR="75467"/>
                </a:tc>
              </a:tr>
              <a:tr h="439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Дефицит</a:t>
                      </a:r>
                      <a:endParaRPr lang="ru-RU" sz="1800" dirty="0"/>
                    </a:p>
                  </a:txBody>
                  <a:tcPr marL="75467" marR="754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42,4</a:t>
                      </a:r>
                      <a:endParaRPr lang="ru-RU" sz="1800" dirty="0"/>
                    </a:p>
                  </a:txBody>
                  <a:tcPr marL="75467" marR="754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0,0</a:t>
                      </a:r>
                      <a:endParaRPr lang="ru-RU" sz="1800" dirty="0"/>
                    </a:p>
                  </a:txBody>
                  <a:tcPr marL="75467" marR="754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0,0</a:t>
                      </a:r>
                      <a:endParaRPr lang="ru-RU" sz="1800" dirty="0"/>
                    </a:p>
                  </a:txBody>
                  <a:tcPr marL="75467" marR="7546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ДОХОДЫ БЮДЖЕТА на 2017 год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51520" y="1196752"/>
          <a:ext cx="4752528" cy="4709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716016" y="2420888"/>
          <a:ext cx="4104456" cy="2747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920"/>
                <a:gridCol w="1308400"/>
                <a:gridCol w="1224136"/>
              </a:tblGrid>
              <a:tr h="52584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 поступлений: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Проект бюджета 2016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Проект</a:t>
                      </a:r>
                      <a:r>
                        <a:rPr lang="ru-RU" sz="1400" baseline="0" dirty="0" smtClean="0"/>
                        <a:t> бюджета 2017</a:t>
                      </a:r>
                      <a:endParaRPr lang="ru-RU" sz="1400" dirty="0"/>
                    </a:p>
                  </a:txBody>
                  <a:tcPr/>
                </a:tc>
              </a:tr>
              <a:tr h="525847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1 556,4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1 694,3</a:t>
                      </a:r>
                      <a:endParaRPr lang="ru-RU" sz="1800" b="1" dirty="0"/>
                    </a:p>
                  </a:txBody>
                  <a:tcPr/>
                </a:tc>
              </a:tr>
              <a:tr h="52584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Налоговые</a:t>
                      </a:r>
                      <a:r>
                        <a:rPr lang="ru-RU" sz="1200" baseline="0" dirty="0" smtClean="0"/>
                        <a:t> и неналоговые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805,1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702,9</a:t>
                      </a:r>
                      <a:endParaRPr lang="ru-RU" sz="1800" dirty="0"/>
                    </a:p>
                  </a:txBody>
                  <a:tcPr/>
                </a:tc>
              </a:tr>
              <a:tr h="9645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Межбюджетные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r>
                        <a:rPr lang="ru-RU" sz="1200" dirty="0" smtClean="0"/>
                        <a:t>трансферты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751,3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991,4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90872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 БЮДЖЕТА  АСБЕСТОВСКОГО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0" y="620688"/>
          <a:ext cx="5220072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0" y="764704"/>
            <a:ext cx="457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доходов в 2017 году (%)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gerb"/>
          <p:cNvPicPr/>
          <p:nvPr/>
        </p:nvPicPr>
        <p:blipFill>
          <a:blip r:embed="rId3" cstate="print">
            <a:lum bright="35000"/>
          </a:blip>
          <a:srcRect/>
          <a:stretch>
            <a:fillRect/>
          </a:stretch>
        </p:blipFill>
        <p:spPr bwMode="auto">
          <a:xfrm>
            <a:off x="179512" y="188640"/>
            <a:ext cx="792575" cy="98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788024" y="620688"/>
          <a:ext cx="40386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ДОХОДЫ БЮДЖЕТА НА 2017 ГОД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301626" y="1527177"/>
          <a:ext cx="8302822" cy="4607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4291"/>
                <a:gridCol w="1298531"/>
              </a:tblGrid>
              <a:tr h="35471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Объем, млн.руб.</a:t>
                      </a:r>
                      <a:endParaRPr lang="ru-RU" sz="1200" dirty="0"/>
                    </a:p>
                  </a:txBody>
                  <a:tcPr/>
                </a:tc>
              </a:tr>
              <a:tr h="18403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/>
                        </a:rPr>
                        <a:t>702,9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8403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426,3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8403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latin typeface="Times New Roman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7,4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2352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/>
                        </a:rPr>
                        <a:t>Налог, взимаемый в связи с применением упрощенной системы </a:t>
                      </a:r>
                      <a:r>
                        <a:rPr lang="ru-RU" sz="1100" b="0" i="0" u="none" strike="noStrike" dirty="0" smtClean="0">
                          <a:latin typeface="Times New Roman"/>
                        </a:rPr>
                        <a:t>налогообложения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9,5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8403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latin typeface="Times New Roman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36,7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8403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0,1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8403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latin typeface="Times New Roman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4,6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0552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/>
                        </a:rPr>
                        <a:t>Налог на имущество физических лиц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10,4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8403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/>
                        </a:rPr>
                        <a:t>Земельный налог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36,4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292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latin typeface="Times New Roman"/>
                        </a:rPr>
                        <a:t>Государственная </a:t>
                      </a:r>
                      <a:r>
                        <a:rPr lang="ru-RU" sz="1100" b="0" i="0" u="none" strike="noStrike" dirty="0" smtClean="0">
                          <a:latin typeface="Times New Roman"/>
                        </a:rPr>
                        <a:t>пошлина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11,4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4616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imes New Roman"/>
                        </a:rPr>
                        <a:t>Доходы от использования имущества, находящегося в </a:t>
                      </a:r>
                      <a:r>
                        <a:rPr lang="ru-RU" sz="1100" b="0" i="0" u="none" strike="noStrike" dirty="0" err="1" smtClean="0">
                          <a:latin typeface="Times New Roman"/>
                        </a:rPr>
                        <a:t>гос</a:t>
                      </a:r>
                      <a:r>
                        <a:rPr lang="ru-RU" sz="1100" b="0" i="0" u="none" strike="noStrike" dirty="0" smtClean="0">
                          <a:latin typeface="Times New Roman"/>
                        </a:rPr>
                        <a:t>. и </a:t>
                      </a:r>
                      <a:r>
                        <a:rPr lang="ru-RU" sz="1100" b="0" i="0" u="none" strike="noStrike" dirty="0" err="1" smtClean="0">
                          <a:latin typeface="Times New Roman"/>
                        </a:rPr>
                        <a:t>муниц</a:t>
                      </a:r>
                      <a:r>
                        <a:rPr lang="ru-RU" sz="1100" b="0" i="0" u="none" strike="noStrike" dirty="0" smtClean="0">
                          <a:latin typeface="Times New Roman"/>
                        </a:rPr>
                        <a:t>. собственности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102,8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2120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imes New Roman"/>
                        </a:rPr>
                        <a:t>Платежи при пользовании природными ресурсами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6,7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7984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imes New Roman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0,1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206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45,8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8403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imes New Roman"/>
                        </a:rPr>
                        <a:t>Штрафы, санкции, возмещение ущерба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4,5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8403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imes New Roman"/>
                        </a:rPr>
                        <a:t>Прочие неналоговые доходы</a:t>
                      </a:r>
                      <a:endParaRPr lang="ru-RU" sz="11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/>
                        </a:rPr>
                        <a:t>0,2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18403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latin typeface="Times New Roman"/>
                        </a:rPr>
                        <a:t>БЕЗВОЗМЕЗДНЫЕ </a:t>
                      </a:r>
                      <a:r>
                        <a:rPr lang="ru-RU" sz="1100" b="1" i="0" u="none" strike="noStrike" dirty="0">
                          <a:latin typeface="Times New Roman"/>
                        </a:rPr>
                        <a:t>ПОСТУПЛЕНИЯ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/>
                        </a:rPr>
                        <a:t>991,4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54711"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</a:rPr>
              <a:t>Налог на доходы физических лиц  </a:t>
            </a:r>
            <a:endParaRPr lang="ru-RU" sz="27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7" y="1527175"/>
          <a:ext cx="8504239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</a:rPr>
              <a:t>ЗЕМЕЛЬНЫЙ НАЛОГ </a:t>
            </a:r>
            <a:endParaRPr lang="ru-RU" sz="27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7" y="1527175"/>
          <a:ext cx="8504239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573</TotalTime>
  <Words>2323</Words>
  <Application>Microsoft Office PowerPoint</Application>
  <PresentationFormat>Экран (4:3)</PresentationFormat>
  <Paragraphs>530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Официальная</vt:lpstr>
      <vt:lpstr>О ПРОЕКТЕ БЮДЖЕТА  АСБЕСТОВСКОГО ГОРОДСКОГО ОКРУГА  НА 2017 ГОД  И ПЛАНОВЫЙ ПЕРИОД 2018 И 2019 ГОДОВ</vt:lpstr>
      <vt:lpstr>Слайд 2</vt:lpstr>
      <vt:lpstr>НОРМАТИВНО-ПРАВОВАЯ БАЗА </vt:lpstr>
      <vt:lpstr>ОСНОВНЫЕ  ПАРАМЕТРЫ ПРОЕКТА  БЮДЖЕТА АСБЕСТОВСКОГО ГОРОДСКОГО ОКРУГА НА 2017 ГОД и плановый период 2018 и 2019 годов</vt:lpstr>
      <vt:lpstr>ДОХОДЫ БЮДЖЕТА на 2017 год</vt:lpstr>
      <vt:lpstr>ДОХОДЫ  БЮДЖЕТА  АСБЕСТОВСКОГО  ГОРОДСКОГО ОКРУГА</vt:lpstr>
      <vt:lpstr>ДОХОДЫ БЮДЖЕТА НА 2017 ГОД</vt:lpstr>
      <vt:lpstr> Налог на доходы физических лиц  </vt:lpstr>
      <vt:lpstr> ЗЕМЕЛЬНЫЙ НАЛОГ </vt:lpstr>
      <vt:lpstr> ДОХОДЫ ОТ ИСПОЛЬЗОВАНИЯ ИМУЩЕСТВА,  НАХОДЯЩЕГОСЯ В МУНИЦИПАЛЬНОЙ СОБСТВЕННОСТИ</vt:lpstr>
      <vt:lpstr>СТРУКТУРА ПОСТУПЛЕНИЙ  ИЗ ОБЛАСТНОГО БЮДЖЕТА</vt:lpstr>
      <vt:lpstr>РАСХОДЫ  БЮДЖЕТА  АСБЕСТОВСКОГО ГОРОДСКОГО ОКРУГА</vt:lpstr>
      <vt:lpstr>РАСХОДЫ БЮДЖЕТА в 2017 году по главным распорядителям (в млн. руб.)</vt:lpstr>
      <vt:lpstr>РАСХОДЫ БЮДЖЕТА на 2017 год  ПО ФУНКЦИОНАЛЬНЫМ НАПРАВЛЕНИЯМ</vt:lpstr>
      <vt:lpstr>ОБЩЕГОРОДСКИЕ РАСХОДЫ</vt:lpstr>
      <vt:lpstr>ОРГАНИЗАЦИЯ ТРАНСПОРТНОГО ОБСЛУЖИВАНИЯ НАСЕЛЕНИЯ </vt:lpstr>
      <vt:lpstr>ДОРОЖНОЕ ХОЗЯЙСТВО</vt:lpstr>
      <vt:lpstr>Расходы на благоустройство</vt:lpstr>
      <vt:lpstr>РАСХОДЫ БЮДЖЕТА АСБЕСТОВСКОГО ГОРОДСКОГО ОКРУГА  НА РЕАЛИЗАЦИЮ МУНИЦИПАЛЬНЫХ ПРОГРАММ</vt:lpstr>
      <vt:lpstr>МУНИЦИПАЛЬНАЯ ПРОГРАММА «РАЗВИТИЕ СИСТЕМЫ ОБРАЗОВАНИЯ В АСБЕСТОВСКОМ ГОРОДСКОМ ОКРУГЕ ДО 2020 ГОДА»</vt:lpstr>
      <vt:lpstr>     МУНИЦИПАЛЬНАЯ ПРОГРАММА «РАЗВИТИЕ ЖИЛИЩНО-КОММУНАЛЬНОГО ХОЗЯЙСТВА И ПОВЫШЕНИЕ ЭНЕРГЕТИЧЕСКОЙ ЭФФЕКТИВНОСТИ В АСБЕСТОВСКОМ ГОРОДСКОМ ОКРУГЕ ДО 2020 ГОДА»</vt:lpstr>
      <vt:lpstr>    МУНИЦИПАЛЬНАЯ ПРОГРАММА «РАЗВИТИЕ ТРАНСПОРТА, ДОРОЖНОГО ХОЗЯЙСТВА, СВЯЗИ И ИНФОРМАЦИОННЫХ ТЕХНОЛОГИЙ АСБЕСТОВСКОГО ГОРОДСКОГО ОКРУГА  ДО 2020 ГОДА» </vt:lpstr>
      <vt:lpstr>    МУНИЦИПАЛЬНАЯ ПРОГРАММА «ПОВЫШЕНИЕ ЭФФЕКТИВНОСТИ УПРАВЛЕНИЯ МУНИЦИПАЛЬНОЙ СОБСТВЕННОСТЬЮ  АСБЕСТОВСКОГО ГОРОДСКОГО ОКРУГА  ДО 2020 ГОДА» </vt:lpstr>
      <vt:lpstr>    МУНИЦИПАЛЬНАЯ ПРОГРАММА «РАЗВИТИЕ КУЛЬТУРЫ В АСБЕСТОВСКОМ ГОРОДСКОМ ОКРУГЕ ДО 2020 ГОДА» </vt:lpstr>
      <vt:lpstr>МУНИЦИПАЛЬНАЯ ПРОГРАММА «РАЗВИТИЕ ФИЗИЧЕСКОЙ КУЛЬТУРЫ И СПОРТА В АСБЕСТОВСКОМ ГОРОДСКОМ ОКРУГЕ ДО 2020 ГОДА»</vt:lpstr>
      <vt:lpstr>МУНИЦИПАЛЬНАЯ ПРОГРАММА «РЕАЛИЗАЦИЯ ОСНОВНЫХ НАПРАВЛЕНИЙ ГОСУДАРСТВЕННОЙ ПОЛИТИКИ В СТРОИТЕЛЬНОМ КОМПЛЕКСЕ АСБЕСТОВСКОГО ГОРОДСКОГО ОКРУГА ДО 2020 ГОДА»</vt:lpstr>
      <vt:lpstr>МУНИЦИПАЛЬНАЯ ПРОГРАММА «ОБЕСПЕЧЕНИЕ ОБЩЕСТВЕННОЙ БЕЗОПАСНОСТИ НА ТЕРРИТОРИИ АСБЕСТОВСКОГО ГОРОДСКОГО ОКРУГА ДО 2020 ГОДА»</vt:lpstr>
      <vt:lpstr>МУНИЦИПАЛЬНАЯ ПРОГРАММА «ОБЕСПЕЧЕНИЕ ДЕЯТЕЛЬНОСТИ ПО КОМПЛЕКТОВАНИЮ, УЧЕТУ, ХРАНЕНИЮ И ИСПОЛЬЗОВАНИЮ АРХИВНЫХ ДОКУМЕНТОВ, НАХОДЯЩИХСЯ В ГОСУДАРСТВЕННОЙ И МУНИЦИПАЛЬНОЙ СОБСТВЕННОСТИ АСБЕСТОВСКОГО ГОРОДСКОГО ОКРУГА ДО 2020 ГОДА»</vt:lpstr>
      <vt:lpstr>МУНИЦИПАЛЬНАЯ ПРОГРАММА «СОЦИАЛЬНАЯ ПОДДЕРЖКА И СОЦИАЛЬНОЕ ОБСЛУЖИВАНИЕ НАСЕЛЕНИЯ АСБЕСТОВСКОГО ГОРОДСКОГО ОКРУГА ДО 2020 ГОДА»</vt:lpstr>
      <vt:lpstr>МУНИЦИПАЛЬНАЯ ПРОГРАММА «СОВЕРШЕНСТВОВАНИЕ СОЦИАЛЬНО-ЭКОНОМИЧЕСКОЙ ПОЛИТИКИ НА ТЕРРИТОРИИ АСБЕСТОВСКОГО ГОРОДСКОГО ОКРУГА» ДО 2020 ГОДА</vt:lpstr>
      <vt:lpstr>МУНИЦИПАЛЬНАЯ ПРОГРАММА «УПРАВЛЕНИЕ МУНИЦИПАЛЬНЫМИ ФИНАНСАМИ АСБЕСТОВСКОГО ГОРОДСКОГО ОКРУГА ДО 2020 ГОДА»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 ПРОЕКТЕ БЮДЖЕТА АСБЕСТОВСКОГО ГОРОДСКОГО ОКРУГА  на 2016 год</dc:title>
  <dc:creator>Tatyana</dc:creator>
  <cp:lastModifiedBy>Татьяна С. Ковязина</cp:lastModifiedBy>
  <cp:revision>139</cp:revision>
  <dcterms:created xsi:type="dcterms:W3CDTF">2015-12-09T15:46:34Z</dcterms:created>
  <dcterms:modified xsi:type="dcterms:W3CDTF">2017-04-04T10:13:58Z</dcterms:modified>
</cp:coreProperties>
</file>