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3" r:id="rId2"/>
    <p:sldId id="277" r:id="rId3"/>
    <p:sldId id="278" r:id="rId4"/>
    <p:sldId id="257" r:id="rId5"/>
    <p:sldId id="296" r:id="rId6"/>
    <p:sldId id="304" r:id="rId7"/>
    <p:sldId id="279" r:id="rId8"/>
    <p:sldId id="264" r:id="rId9"/>
    <p:sldId id="266" r:id="rId10"/>
    <p:sldId id="267" r:id="rId11"/>
    <p:sldId id="280" r:id="rId12"/>
    <p:sldId id="301" r:id="rId13"/>
    <p:sldId id="297" r:id="rId14"/>
    <p:sldId id="259" r:id="rId15"/>
    <p:sldId id="282" r:id="rId16"/>
    <p:sldId id="261" r:id="rId17"/>
    <p:sldId id="275" r:id="rId18"/>
    <p:sldId id="273" r:id="rId19"/>
    <p:sldId id="271" r:id="rId20"/>
    <p:sldId id="281" r:id="rId21"/>
    <p:sldId id="30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0" r:id="rId30"/>
    <p:sldId id="291" r:id="rId31"/>
    <p:sldId id="298" r:id="rId32"/>
    <p:sldId id="294" r:id="rId33"/>
    <p:sldId id="293" r:id="rId34"/>
    <p:sldId id="303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BC7"/>
    <a:srgbClr val="F1F9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Структура, млн. рублей</a:t>
            </a:r>
            <a:endParaRPr lang="ru-RU" dirty="0"/>
          </a:p>
        </c:rich>
      </c:tx>
      <c:layout>
        <c:manualLayout>
          <c:xMode val="edge"/>
          <c:yMode val="edge"/>
          <c:x val="9.8085985026054104E-2"/>
          <c:y val="6.742234909657238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39257506741676"/>
          <c:y val="0.10954379808885779"/>
          <c:w val="0.50558818380449277"/>
          <c:h val="0.73652152917710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624.70000000000005</c:v>
                </c:pt>
                <c:pt idx="1">
                  <c:v>1135.7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2866569477826764"/>
          <c:y val="0.65749935830884754"/>
          <c:w val="0.69040996348192563"/>
          <c:h val="0.27989418800209936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330"/>
      <c:perspective val="30"/>
    </c:view3D>
    <c:plotArea>
      <c:layout>
        <c:manualLayout>
          <c:layoutTarget val="inner"/>
          <c:xMode val="edge"/>
          <c:yMode val="edge"/>
          <c:x val="0.41387105978123639"/>
          <c:y val="0.14587418824970633"/>
          <c:w val="0.53218026279908293"/>
          <c:h val="0.611772552320018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52400" h="50800" prst="softRound"/>
              <a:bevelB w="152400" h="50800" prst="softRound"/>
            </a:sp3d>
          </c:spPr>
          <c:dPt>
            <c:idx val="0"/>
            <c:spPr>
              <a:solidFill>
                <a:srgbClr val="B3EBFF">
                  <a:alpha val="67000"/>
                </a:srgbClr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1"/>
            <c:spPr>
              <a:solidFill>
                <a:srgbClr val="FFFFB3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2"/>
            <c:spPr>
              <a:solidFill>
                <a:srgbClr val="BD92DE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3"/>
            <c:spPr>
              <a:solidFill>
                <a:srgbClr val="FFB7B7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4"/>
            <c:spPr>
              <a:solidFill>
                <a:srgbClr val="BEE395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15688698429751274"/>
                  <c:y val="2.1743969087148641E-2"/>
                </c:manualLayout>
              </c:layout>
              <c:showVal val="1"/>
            </c:dLbl>
            <c:dLbl>
              <c:idx val="2"/>
              <c:layout>
                <c:manualLayout>
                  <c:x val="9.8466079526517258E-2"/>
                  <c:y val="-0.13950183674497271"/>
                </c:manualLayout>
              </c:layout>
              <c:showVal val="1"/>
            </c:dLbl>
            <c:dLbl>
              <c:idx val="3"/>
              <c:layout>
                <c:manualLayout>
                  <c:x val="5.0758905590034334E-3"/>
                  <c:y val="-4.348831864952601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 (60,5 %)</c:v>
                </c:pt>
                <c:pt idx="1">
                  <c:v>Социальное обеспечение (9,6 %)</c:v>
                </c:pt>
                <c:pt idx="2">
                  <c:v>Культура (5,7 %)</c:v>
                </c:pt>
                <c:pt idx="3">
                  <c:v>Спорт (2,2 %)</c:v>
                </c:pt>
                <c:pt idx="4">
                  <c:v>Другие расходы (22,0 %)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1088.0999999999999</c:v>
                </c:pt>
                <c:pt idx="1">
                  <c:v>173.5</c:v>
                </c:pt>
                <c:pt idx="2">
                  <c:v>103.1</c:v>
                </c:pt>
                <c:pt idx="3">
                  <c:v>39.1</c:v>
                </c:pt>
                <c:pt idx="4">
                  <c:v>396.4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layout>
        <c:manualLayout>
          <c:xMode val="edge"/>
          <c:yMode val="edge"/>
          <c:x val="2.4827899332700437E-3"/>
          <c:y val="0.60762731081630261"/>
          <c:w val="0.46913777257072453"/>
          <c:h val="0.39097710604453545"/>
        </c:manualLayout>
      </c:layout>
      <c:txPr>
        <a:bodyPr/>
        <a:lstStyle/>
        <a:p>
          <a:pPr>
            <a:defRPr sz="1800" kern="600" baseline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Администрация АГО</c:v>
                </c:pt>
                <c:pt idx="1">
                  <c:v>Управление образованием АГО</c:v>
                </c:pt>
                <c:pt idx="2">
                  <c:v>Дума АГО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817.3</c:v>
                </c:pt>
                <c:pt idx="1">
                  <c:v>971.9</c:v>
                </c:pt>
                <c:pt idx="2" formatCode="0.0">
                  <c:v>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74481029340907"/>
          <c:y val="0.35287073490813647"/>
          <c:w val="0.36359165865301513"/>
          <c:h val="0.55131408573928209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612663944729676E-2"/>
          <c:y val="0.10873130341880351"/>
          <c:w val="0.53050502584711257"/>
          <c:h val="0.731746438746438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Уличное освещение</c:v>
                </c:pt>
                <c:pt idx="1">
                  <c:v>Озеленение территории</c:v>
                </c:pt>
                <c:pt idx="2">
                  <c:v>Благоустройство дворовых территорий</c:v>
                </c:pt>
                <c:pt idx="3">
                  <c:v>Благоустройство муниципальных территорий общего пользования</c:v>
                </c:pt>
                <c:pt idx="4">
                  <c:v>Содержание мест массового отдыха</c:v>
                </c:pt>
                <c:pt idx="5">
                  <c:v>Организация субботников</c:v>
                </c:pt>
                <c:pt idx="6">
                  <c:v>Сбор, вывоз мусора с несанкционированных свалок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8.3000000000000007</c:v>
                </c:pt>
                <c:pt idx="1">
                  <c:v>2</c:v>
                </c:pt>
                <c:pt idx="2" formatCode="General">
                  <c:v>41.2</c:v>
                </c:pt>
                <c:pt idx="3" formatCode="General">
                  <c:v>15.6</c:v>
                </c:pt>
                <c:pt idx="4" formatCode="General">
                  <c:v>5.9</c:v>
                </c:pt>
                <c:pt idx="5" formatCode="General">
                  <c:v>2.5</c:v>
                </c:pt>
                <c:pt idx="6" formatCode="General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842253474091316"/>
          <c:y val="7.6727051695110793E-2"/>
          <c:w val="0.47157746525908661"/>
          <c:h val="0.92327294830488915"/>
        </c:manualLayout>
      </c:layout>
      <c:txPr>
        <a:bodyPr/>
        <a:lstStyle/>
        <a:p>
          <a:pPr>
            <a:defRPr kern="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753082751448535E-2"/>
          <c:y val="0.12315374395234678"/>
          <c:w val="0.87617936908829863"/>
          <c:h val="0.5112898414635862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rgbClr val="D0EBB3"/>
            </a:solidFill>
          </c:spPr>
          <c:dLbls>
            <c:dLbl>
              <c:idx val="0"/>
              <c:layout>
                <c:manualLayout>
                  <c:x val="-0.14323236475005141"/>
                  <c:y val="2.1249312325404639E-3"/>
                </c:manualLayout>
              </c:layout>
              <c:showVal val="1"/>
            </c:dLbl>
            <c:dLbl>
              <c:idx val="1"/>
              <c:layout>
                <c:manualLayout>
                  <c:x val="0.20158629112970194"/>
                  <c:y val="-2.1249312325404639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2017 года            (1 807,0)</c:v>
                </c:pt>
                <c:pt idx="1">
                  <c:v>План 2018 года           (1 760,4)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542.4</c:v>
                </c:pt>
                <c:pt idx="1">
                  <c:v>496.6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CD"/>
            </a:solidFill>
          </c:spPr>
          <c:dLbls>
            <c:dLbl>
              <c:idx val="0"/>
              <c:layout>
                <c:manualLayout>
                  <c:x val="-0.1405799135509764"/>
                  <c:y val="-6.3747936976212933E-3"/>
                </c:manualLayout>
              </c:layout>
              <c:showVal val="1"/>
            </c:dLbl>
            <c:dLbl>
              <c:idx val="1"/>
              <c:layout>
                <c:manualLayout>
                  <c:x val="0.19893383993062724"/>
                  <c:y val="-2.1249312325404639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2017 года            (1 807,0)</c:v>
                </c:pt>
                <c:pt idx="1">
                  <c:v>План 2018 года           (1 760,4)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169.3</c:v>
                </c:pt>
                <c:pt idx="1">
                  <c:v>128.1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B3EBFF"/>
            </a:solidFill>
          </c:spPr>
          <c:dLbls>
            <c:dLbl>
              <c:idx val="0"/>
              <c:layout>
                <c:manualLayout>
                  <c:x val="-0.13792746235190226"/>
                  <c:y val="2.1249312325404639E-3"/>
                </c:manualLayout>
              </c:layout>
              <c:showVal val="1"/>
            </c:dLbl>
            <c:dLbl>
              <c:idx val="1"/>
              <c:layout>
                <c:manualLayout>
                  <c:x val="0.1962813887315519"/>
                  <c:y val="-6.3747936976212933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2017 года            (1 807,0)</c:v>
                </c:pt>
                <c:pt idx="1">
                  <c:v>План 2018 года           (1 760,4)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1095.3</c:v>
                </c:pt>
                <c:pt idx="1">
                  <c:v>1135.7</c:v>
                </c:pt>
              </c:numCache>
            </c:numRef>
          </c:val>
        </c:ser>
        <c:gapWidth val="100"/>
        <c:shape val="cylinder"/>
        <c:axId val="44827008"/>
        <c:axId val="44828544"/>
        <c:axId val="0"/>
      </c:bar3DChart>
      <c:catAx>
        <c:axId val="44827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828544"/>
        <c:crosses val="autoZero"/>
        <c:auto val="1"/>
        <c:lblAlgn val="ctr"/>
        <c:lblOffset val="100"/>
      </c:catAx>
      <c:valAx>
        <c:axId val="448285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tickLblPos val="none"/>
        <c:crossAx val="4482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5089007939172503E-2"/>
          <c:y val="0.73590752299275952"/>
          <c:w val="0.79874213836478514"/>
          <c:h val="0.22848080467632129"/>
        </c:manualLayout>
      </c:layout>
      <c:txPr>
        <a:bodyPr/>
        <a:lstStyle/>
        <a:p>
          <a:pPr>
            <a:defRPr sz="2400" baseline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172163621056788"/>
          <c:y val="0.13171131026623453"/>
          <c:w val="0.64033031248453076"/>
          <c:h val="0.48525483103866662"/>
        </c:manualLayout>
      </c:layout>
      <c:pie3DChart>
        <c:varyColors val="1"/>
      </c:pie3DChart>
      <c:spPr>
        <a:scene3d>
          <a:camera prst="orthographicFront"/>
          <a:lightRig rig="threePt" dir="t"/>
        </a:scene3d>
        <a:sp3d>
          <a:bevelB w="152400" h="50800" prst="softRound"/>
        </a:sp3d>
      </c:spPr>
    </c:plotArea>
    <c:legend>
      <c:legendPos val="r"/>
      <c:layout>
        <c:manualLayout>
          <c:xMode val="edge"/>
          <c:yMode val="edge"/>
          <c:x val="3.4591194968553458E-2"/>
          <c:y val="0.6151728063104146"/>
          <c:w val="0.96540880503144655"/>
          <c:h val="0.38482719368959273"/>
        </c:manualLayout>
      </c:layout>
    </c:legend>
    <c:plotVisOnly val="1"/>
  </c:chart>
  <c:txPr>
    <a:bodyPr/>
    <a:lstStyle/>
    <a:p>
      <a:pPr>
        <a:defRPr sz="1800">
          <a:solidFill>
            <a:srgbClr val="00206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54954226269771"/>
          <c:y val="1.584819853755098E-2"/>
          <c:w val="0.7005898267184516"/>
          <c:h val="0.53160009796154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52400" h="50800" prst="softRound"/>
              <a:bevelB w="152400" h="50800" prst="softRound"/>
            </a:sp3d>
          </c:spPr>
          <c:dPt>
            <c:idx val="0"/>
            <c:spPr>
              <a:solidFill>
                <a:srgbClr val="B3EBFF">
                  <a:alpha val="56000"/>
                </a:srgbClr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1"/>
            <c:spPr>
              <a:solidFill>
                <a:srgbClr val="FFFFA7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2"/>
            <c:spPr>
              <a:solidFill>
                <a:srgbClr val="FFB7B7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3"/>
            <c:spPr>
              <a:solidFill>
                <a:srgbClr val="BD92DE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4"/>
            <c:spPr>
              <a:solidFill>
                <a:srgbClr val="BEE395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Lbls>
            <c:dLbl>
              <c:idx val="2"/>
              <c:layout>
                <c:manualLayout>
                  <c:x val="1.4727875996632627E-2"/>
                  <c:y val="-6.89872935764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 (376,8 млн.руб.) - 60,3 %</c:v>
                </c:pt>
                <c:pt idx="1">
                  <c:v>Доходы от использования имущества (89,6 млн.руб.) - 14,4 %</c:v>
                </c:pt>
                <c:pt idx="2">
                  <c:v>Земельный налог (41,1 млн.руб.) - 6,6 %</c:v>
                </c:pt>
                <c:pt idx="3">
                  <c:v>Доходы от продажи активов (29,6 млн.руб.) - 4,7 %</c:v>
                </c:pt>
                <c:pt idx="4">
                  <c:v>Другие налоговые и неналоговые доходы (87,6 млн.руб.) - 14,0 %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60.3</c:v>
                </c:pt>
                <c:pt idx="1">
                  <c:v>14.4</c:v>
                </c:pt>
                <c:pt idx="2">
                  <c:v>6.6</c:v>
                </c:pt>
                <c:pt idx="3">
                  <c:v>4.7</c:v>
                </c:pt>
                <c:pt idx="4" formatCode="0.0">
                  <c:v>14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B w="152400" h="50800" prst="softRound"/>
        </a:sp3d>
      </c:spPr>
    </c:plotArea>
    <c:legend>
      <c:legendPos val="r"/>
      <c:layout>
        <c:manualLayout>
          <c:xMode val="edge"/>
          <c:yMode val="edge"/>
          <c:x val="0"/>
          <c:y val="0.54050543451376465"/>
          <c:w val="0.99559928233212913"/>
          <c:h val="0.4594945654862355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rgbClr val="00206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4370629752997306E-2"/>
          <c:y val="0.13823600174978129"/>
          <c:w val="0.90218900270665048"/>
          <c:h val="0.75911592300962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1.1946983145699461E-2"/>
                  <c:y val="-2.2222222222222216E-2"/>
                </c:manualLayout>
              </c:layout>
              <c:showVal val="1"/>
            </c:dLbl>
            <c:dLbl>
              <c:idx val="1"/>
              <c:layout>
                <c:manualLayout>
                  <c:x val="1.3440356038911895E-2"/>
                  <c:y val="-2.5000000000000001E-2"/>
                </c:manualLayout>
              </c:layout>
              <c:showVal val="1"/>
            </c:dLbl>
            <c:dLbl>
              <c:idx val="2"/>
              <c:layout>
                <c:manualLayout>
                  <c:x val="1.3440356038911895E-2"/>
                  <c:y val="-3.333333333333334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400" b="0"/>
                </a:pPr>
                <a:endParaRPr lang="ru-RU"/>
              </a:p>
            </c:txPr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484.4</c:v>
                </c:pt>
                <c:pt idx="1">
                  <c:v>425.5</c:v>
                </c:pt>
                <c:pt idx="2">
                  <c:v>376.8</c:v>
                </c:pt>
              </c:numCache>
            </c:numRef>
          </c:val>
        </c:ser>
        <c:shape val="box"/>
        <c:axId val="47148416"/>
        <c:axId val="47162496"/>
        <c:axId val="0"/>
      </c:bar3DChart>
      <c:catAx>
        <c:axId val="4714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7162496"/>
        <c:crosses val="autoZero"/>
        <c:auto val="1"/>
        <c:lblAlgn val="ctr"/>
        <c:lblOffset val="100"/>
      </c:catAx>
      <c:valAx>
        <c:axId val="47162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7148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4370639674007195E-2"/>
          <c:y val="0.12990266841644793"/>
          <c:w val="0.90218900270665048"/>
          <c:h val="0.75911592300962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1.1946983145699461E-2"/>
                  <c:y val="-3.888888888888889E-2"/>
                </c:manualLayout>
              </c:layout>
              <c:showVal val="1"/>
            </c:dLbl>
            <c:dLbl>
              <c:idx val="1"/>
              <c:layout>
                <c:manualLayout>
                  <c:x val="8.960237359274599E-3"/>
                  <c:y val="-3.0555555555555561E-2"/>
                </c:manualLayout>
              </c:layout>
              <c:showVal val="1"/>
            </c:dLbl>
            <c:dLbl>
              <c:idx val="2"/>
              <c:layout>
                <c:manualLayout>
                  <c:x val="1.3440356038911895E-2"/>
                  <c:y val="-3.611132983377078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31.5</c:v>
                </c:pt>
                <c:pt idx="1">
                  <c:v>36.4</c:v>
                </c:pt>
                <c:pt idx="2">
                  <c:v>41.1</c:v>
                </c:pt>
              </c:numCache>
            </c:numRef>
          </c:val>
        </c:ser>
        <c:shape val="box"/>
        <c:axId val="45720704"/>
        <c:axId val="45722240"/>
        <c:axId val="0"/>
      </c:bar3DChart>
      <c:catAx>
        <c:axId val="45720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5722240"/>
        <c:crosses val="autoZero"/>
        <c:auto val="1"/>
        <c:lblAlgn val="ctr"/>
        <c:lblOffset val="100"/>
      </c:catAx>
      <c:valAx>
        <c:axId val="45722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5720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4370639674007195E-2"/>
          <c:y val="0.12990266841644793"/>
          <c:w val="0.90218900270665048"/>
          <c:h val="0.75911592300962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1.0453610252487028E-2"/>
                  <c:y val="-3.333333333333334E-2"/>
                </c:manualLayout>
              </c:layout>
              <c:showVal val="1"/>
            </c:dLbl>
            <c:dLbl>
              <c:idx val="1"/>
              <c:layout>
                <c:manualLayout>
                  <c:x val="1.3440356038911895E-2"/>
                  <c:y val="-4.4444444444444467E-2"/>
                </c:manualLayout>
              </c:layout>
              <c:showVal val="1"/>
            </c:dLbl>
            <c:dLbl>
              <c:idx val="2"/>
              <c:layout>
                <c:manualLayout>
                  <c:x val="1.4933728932124319E-2"/>
                  <c:y val="-4.9999999999999968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166</c:v>
                </c:pt>
                <c:pt idx="1">
                  <c:v>111.7</c:v>
                </c:pt>
                <c:pt idx="2">
                  <c:v>89.6</c:v>
                </c:pt>
              </c:numCache>
            </c:numRef>
          </c:val>
        </c:ser>
        <c:shape val="box"/>
        <c:axId val="76637312"/>
        <c:axId val="47706112"/>
        <c:axId val="0"/>
      </c:bar3DChart>
      <c:catAx>
        <c:axId val="76637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7706112"/>
        <c:crosses val="autoZero"/>
        <c:auto val="1"/>
        <c:lblAlgn val="ctr"/>
        <c:lblOffset val="100"/>
      </c:catAx>
      <c:valAx>
        <c:axId val="4770611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76637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МЛН.РУБ.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944146200988266"/>
          <c:y val="0.15974330481755403"/>
          <c:w val="0.44289400179063676"/>
          <c:h val="0.770215604485581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-2.7621522351561656E-4"/>
                  <c:y val="3.6338294181905797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708.7</c:v>
                </c:pt>
                <c:pt idx="1">
                  <c:v>420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72502862690345"/>
          <c:y val="0.32997809068745859"/>
          <c:w val="0.28437562542346545"/>
          <c:h val="0.34649044059517081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4495726603489461"/>
          <c:h val="0.919807000611043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млн. руб.</c:v>
                </c:pt>
              </c:strCache>
            </c:strRef>
          </c:tx>
          <c:spPr>
            <a:solidFill>
              <a:srgbClr val="C9F1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dLbls>
            <c:dLbl>
              <c:idx val="0"/>
              <c:layout>
                <c:manualLayout>
                  <c:x val="3.0214993688013132E-2"/>
                  <c:y val="-3.5103702915541601E-2"/>
                </c:manualLayout>
              </c:layout>
              <c:showVal val="1"/>
            </c:dLbl>
            <c:dLbl>
              <c:idx val="1"/>
              <c:layout>
                <c:manualLayout>
                  <c:x val="1.4696007228302067E-2"/>
                  <c:y val="-2.5962813896099085E-2"/>
                </c:manualLayout>
              </c:layout>
              <c:showVal val="1"/>
            </c:dLbl>
            <c:dLbl>
              <c:idx val="2"/>
              <c:layout>
                <c:manualLayout>
                  <c:x val="2.0290272565585177E-2"/>
                  <c:y val="-3.206714405470100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2017 (млн.руб.)</c:v>
                </c:pt>
                <c:pt idx="1">
                  <c:v>план 2017 года (млн.руб.)</c:v>
                </c:pt>
                <c:pt idx="2">
                  <c:v>план 2018 года (млн.руб.)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1738.2</c:v>
                </c:pt>
                <c:pt idx="1">
                  <c:v>1865.8</c:v>
                </c:pt>
                <c:pt idx="2">
                  <c:v>1800.2</c:v>
                </c:pt>
              </c:numCache>
            </c:numRef>
          </c:val>
          <c:shape val="cylinder"/>
        </c:ser>
        <c:shape val="cone"/>
        <c:axId val="45976960"/>
        <c:axId val="45978752"/>
        <c:axId val="47395712"/>
      </c:bar3DChart>
      <c:catAx>
        <c:axId val="4597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978752"/>
        <c:crosses val="autoZero"/>
        <c:auto val="1"/>
        <c:lblAlgn val="ctr"/>
        <c:lblOffset val="100"/>
      </c:catAx>
      <c:valAx>
        <c:axId val="459787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one"/>
        <c:crossAx val="45976960"/>
        <c:crosses val="autoZero"/>
        <c:crossBetween val="between"/>
        <c:majorUnit val="200"/>
      </c:valAx>
      <c:serAx>
        <c:axId val="47395712"/>
        <c:scaling>
          <c:orientation val="minMax"/>
        </c:scaling>
        <c:delete val="1"/>
        <c:axPos val="b"/>
        <c:tickLblPos val="none"/>
        <c:crossAx val="45978752"/>
        <c:crosses val="autoZero"/>
      </c:serAx>
      <c:spPr>
        <a:noFill/>
        <a:ln w="25400">
          <a:noFill/>
        </a:ln>
      </c:spPr>
    </c:plotArea>
    <c:plotVisOnly val="1"/>
  </c:chart>
  <c:spPr>
    <a:noFill/>
    <a:effectLst>
      <a:outerShdw blurRad="50800" dist="50800" dir="5400000" algn="ctr" rotWithShape="0">
        <a:srgbClr val="000000">
          <a:alpha val="87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55581-0EA4-418A-8B09-95E275ABA92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24A069-0228-42B5-B472-7198DD8D9EF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Дорожное хозяйство – </a:t>
          </a:r>
        </a:p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82,4 млн.руб. </a:t>
          </a:r>
          <a:endParaRPr lang="ru-RU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B2A70BBA-2170-4D31-AB93-42866423D332}" type="parTrans" cxnId="{7C4DF0A5-45BA-4F0A-A0F1-8B6473CAB72D}">
      <dgm:prSet/>
      <dgm:spPr/>
      <dgm:t>
        <a:bodyPr/>
        <a:lstStyle/>
        <a:p>
          <a:endParaRPr lang="ru-RU"/>
        </a:p>
      </dgm:t>
    </dgm:pt>
    <dgm:pt modelId="{FEFD644E-B119-43F2-B2C7-FFC920CA118C}" type="sibTrans" cxnId="{7C4DF0A5-45BA-4F0A-A0F1-8B6473CAB72D}">
      <dgm:prSet/>
      <dgm:spPr/>
      <dgm:t>
        <a:bodyPr/>
        <a:lstStyle/>
        <a:p>
          <a:endParaRPr lang="ru-RU"/>
        </a:p>
      </dgm:t>
    </dgm:pt>
    <dgm:pt modelId="{3E9EC5F6-5B06-4F33-8D5B-249DA8071D0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Благоустройство территории городского округа –</a:t>
          </a:r>
        </a:p>
        <a:p>
          <a:r>
            <a:rPr lang="ru-RU" b="1" dirty="0" smtClean="0">
              <a:solidFill>
                <a:schemeClr val="tx1"/>
              </a:solidFill>
            </a:rPr>
            <a:t> 87,4 млн.руб.</a:t>
          </a:r>
          <a:endParaRPr lang="ru-RU" b="1" dirty="0">
            <a:solidFill>
              <a:schemeClr val="tx1"/>
            </a:solidFill>
          </a:endParaRPr>
        </a:p>
      </dgm:t>
    </dgm:pt>
    <dgm:pt modelId="{D9CD7579-AC86-4A04-8F4F-D336BD20FA62}" type="parTrans" cxnId="{87F80C05-1B9A-45EC-B4B1-9E3300BE8846}">
      <dgm:prSet/>
      <dgm:spPr/>
      <dgm:t>
        <a:bodyPr/>
        <a:lstStyle/>
        <a:p>
          <a:endParaRPr lang="ru-RU"/>
        </a:p>
      </dgm:t>
    </dgm:pt>
    <dgm:pt modelId="{279C830D-5A37-4040-98DF-C08C0A7AA8AC}" type="sibTrans" cxnId="{87F80C05-1B9A-45EC-B4B1-9E3300BE8846}">
      <dgm:prSet/>
      <dgm:spPr/>
      <dgm:t>
        <a:bodyPr/>
        <a:lstStyle/>
        <a:p>
          <a:endParaRPr lang="ru-RU"/>
        </a:p>
      </dgm:t>
    </dgm:pt>
    <dgm:pt modelId="{10B35DBF-C930-4BAA-A96E-894C2A58A01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Содержание, ремонт памятников культуры – </a:t>
          </a:r>
        </a:p>
        <a:p>
          <a:r>
            <a:rPr lang="ru-RU" b="1" dirty="0" smtClean="0">
              <a:solidFill>
                <a:schemeClr val="tx1"/>
              </a:solidFill>
            </a:rPr>
            <a:t>0,15 млн.руб.</a:t>
          </a:r>
          <a:endParaRPr lang="ru-RU" b="1" dirty="0">
            <a:solidFill>
              <a:schemeClr val="tx1"/>
            </a:solidFill>
          </a:endParaRPr>
        </a:p>
      </dgm:t>
    </dgm:pt>
    <dgm:pt modelId="{69F1DD63-F7AE-45A2-9AF6-ACBD1177D694}" type="parTrans" cxnId="{EFC80A43-F2E2-4E38-BDFC-3821ACEDD367}">
      <dgm:prSet/>
      <dgm:spPr/>
      <dgm:t>
        <a:bodyPr/>
        <a:lstStyle/>
        <a:p>
          <a:endParaRPr lang="ru-RU"/>
        </a:p>
      </dgm:t>
    </dgm:pt>
    <dgm:pt modelId="{4FD16725-8441-48DD-B5CD-98716677BAEC}" type="sibTrans" cxnId="{EFC80A43-F2E2-4E38-BDFC-3821ACEDD367}">
      <dgm:prSet/>
      <dgm:spPr/>
      <dgm:t>
        <a:bodyPr/>
        <a:lstStyle/>
        <a:p>
          <a:endParaRPr lang="ru-RU"/>
        </a:p>
      </dgm:t>
    </dgm:pt>
    <dgm:pt modelId="{0C809165-8BA2-4F9C-A1BC-DBA8AFB8BDB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Мероприятия в области ЖКХ – </a:t>
          </a:r>
        </a:p>
        <a:p>
          <a:r>
            <a:rPr lang="ru-RU" sz="1600" b="1" dirty="0" smtClean="0">
              <a:solidFill>
                <a:schemeClr val="tx1"/>
              </a:solidFill>
            </a:rPr>
            <a:t>88,0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6FF03EF7-E7CE-4AD9-B8E8-08888189BF1E}" type="parTrans" cxnId="{FFCD362F-6AD0-4A44-9E1A-F4AB91C70ADE}">
      <dgm:prSet/>
      <dgm:spPr/>
      <dgm:t>
        <a:bodyPr/>
        <a:lstStyle/>
        <a:p>
          <a:endParaRPr lang="ru-RU"/>
        </a:p>
      </dgm:t>
    </dgm:pt>
    <dgm:pt modelId="{7AF279E6-08BA-4F6D-A5E3-497A66195677}" type="sibTrans" cxnId="{FFCD362F-6AD0-4A44-9E1A-F4AB91C70ADE}">
      <dgm:prSet/>
      <dgm:spPr/>
      <dgm:t>
        <a:bodyPr/>
        <a:lstStyle/>
        <a:p>
          <a:endParaRPr lang="ru-RU"/>
        </a:p>
      </dgm:t>
    </dgm:pt>
    <dgm:pt modelId="{6226F488-48D5-4E24-96C2-A74EF386E682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Организация транспортного обслуживания населения – 4,1 </a:t>
          </a:r>
          <a:r>
            <a:rPr lang="ru-RU" b="1" dirty="0" smtClean="0">
              <a:solidFill>
                <a:schemeClr val="tx1"/>
              </a:solidFill>
            </a:rPr>
            <a:t>млн.руб.</a:t>
          </a:r>
          <a:endParaRPr lang="ru-RU" b="1" dirty="0">
            <a:solidFill>
              <a:schemeClr val="tx1"/>
            </a:solidFill>
          </a:endParaRPr>
        </a:p>
      </dgm:t>
    </dgm:pt>
    <dgm:pt modelId="{1935056F-472C-4E74-9CCD-9869A6636740}" type="parTrans" cxnId="{6E7B0A99-9887-4DCE-878B-E34AC5475F51}">
      <dgm:prSet/>
      <dgm:spPr/>
      <dgm:t>
        <a:bodyPr/>
        <a:lstStyle/>
        <a:p>
          <a:endParaRPr lang="ru-RU"/>
        </a:p>
      </dgm:t>
    </dgm:pt>
    <dgm:pt modelId="{01125D8D-A3B4-4553-8B05-DAFBE5F210EF}" type="sibTrans" cxnId="{6E7B0A99-9887-4DCE-878B-E34AC5475F51}">
      <dgm:prSet/>
      <dgm:spPr/>
      <dgm:t>
        <a:bodyPr/>
        <a:lstStyle/>
        <a:p>
          <a:endParaRPr lang="ru-RU"/>
        </a:p>
      </dgm:t>
    </dgm:pt>
    <dgm:pt modelId="{988E90A8-86DF-47A2-ABA9-CCD1DC8EA0DA}" type="pres">
      <dgm:prSet presAssocID="{48A55581-0EA4-418A-8B09-95E275ABA9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160015-C9E5-4B4C-8CDC-65FB77220911}" type="pres">
      <dgm:prSet presAssocID="{EB24A069-0228-42B5-B472-7198DD8D9EF6}" presName="vertOne" presStyleCnt="0"/>
      <dgm:spPr/>
    </dgm:pt>
    <dgm:pt modelId="{91D61068-7585-4B9C-BE9E-0815937D3241}" type="pres">
      <dgm:prSet presAssocID="{EB24A069-0228-42B5-B472-7198DD8D9EF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269E7-1A4C-40CA-AC0C-119D06595305}" type="pres">
      <dgm:prSet presAssocID="{EB24A069-0228-42B5-B472-7198DD8D9EF6}" presName="parTransOne" presStyleCnt="0"/>
      <dgm:spPr/>
    </dgm:pt>
    <dgm:pt modelId="{A584C945-F5DC-4942-8806-8CCF0A467E6C}" type="pres">
      <dgm:prSet presAssocID="{EB24A069-0228-42B5-B472-7198DD8D9EF6}" presName="horzOne" presStyleCnt="0"/>
      <dgm:spPr/>
    </dgm:pt>
    <dgm:pt modelId="{D4622D8E-AF8A-481D-B5BA-080E67C6A156}" type="pres">
      <dgm:prSet presAssocID="{3E9EC5F6-5B06-4F33-8D5B-249DA8071D05}" presName="vertTwo" presStyleCnt="0"/>
      <dgm:spPr/>
    </dgm:pt>
    <dgm:pt modelId="{9105EC88-9AE8-4342-A4D2-6EB60FE38EB7}" type="pres">
      <dgm:prSet presAssocID="{3E9EC5F6-5B06-4F33-8D5B-249DA8071D05}" presName="txTwo" presStyleLbl="node2" presStyleIdx="0" presStyleCnt="2" custLinFactNeighborX="-18" custLinFactNeighborY="-60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EF0FD0-C5DB-4D92-8B3E-CA0F32FAC8ED}" type="pres">
      <dgm:prSet presAssocID="{3E9EC5F6-5B06-4F33-8D5B-249DA8071D05}" presName="parTransTwo" presStyleCnt="0"/>
      <dgm:spPr/>
    </dgm:pt>
    <dgm:pt modelId="{3B93AEE4-51DC-4418-B4D6-0B5BAE2E5CF3}" type="pres">
      <dgm:prSet presAssocID="{3E9EC5F6-5B06-4F33-8D5B-249DA8071D05}" presName="horzTwo" presStyleCnt="0"/>
      <dgm:spPr/>
    </dgm:pt>
    <dgm:pt modelId="{6991B978-A37B-4C1A-91FF-8964FBAF3DF1}" type="pres">
      <dgm:prSet presAssocID="{10B35DBF-C930-4BAA-A96E-894C2A58A01B}" presName="vertThree" presStyleCnt="0"/>
      <dgm:spPr/>
    </dgm:pt>
    <dgm:pt modelId="{97DDE156-7E67-4A07-9102-83035F8A6268}" type="pres">
      <dgm:prSet presAssocID="{10B35DBF-C930-4BAA-A96E-894C2A58A01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B2C9C-64B8-4B57-BDBC-FE245E7D211E}" type="pres">
      <dgm:prSet presAssocID="{10B35DBF-C930-4BAA-A96E-894C2A58A01B}" presName="horzThree" presStyleCnt="0"/>
      <dgm:spPr/>
    </dgm:pt>
    <dgm:pt modelId="{6456C6C0-68B0-4146-B7C6-657E8D462FEB}" type="pres">
      <dgm:prSet presAssocID="{4FD16725-8441-48DD-B5CD-98716677BAEC}" presName="sibSpaceThree" presStyleCnt="0"/>
      <dgm:spPr/>
    </dgm:pt>
    <dgm:pt modelId="{ADE69243-CE8F-4AF8-83C0-D8086DA97DC7}" type="pres">
      <dgm:prSet presAssocID="{0C809165-8BA2-4F9C-A1BC-DBA8AFB8BDB9}" presName="vertThree" presStyleCnt="0"/>
      <dgm:spPr/>
    </dgm:pt>
    <dgm:pt modelId="{78417053-CFF8-4A1F-B82B-207DE41FD16D}" type="pres">
      <dgm:prSet presAssocID="{0C809165-8BA2-4F9C-A1BC-DBA8AFB8BDB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6B0AE-1652-4733-A2DD-378B4F0AE9CE}" type="pres">
      <dgm:prSet presAssocID="{0C809165-8BA2-4F9C-A1BC-DBA8AFB8BDB9}" presName="horzThree" presStyleCnt="0"/>
      <dgm:spPr/>
    </dgm:pt>
    <dgm:pt modelId="{638BC240-14DA-4532-A5AF-97F772B0C1B2}" type="pres">
      <dgm:prSet presAssocID="{279C830D-5A37-4040-98DF-C08C0A7AA8AC}" presName="sibSpaceTwo" presStyleCnt="0"/>
      <dgm:spPr/>
    </dgm:pt>
    <dgm:pt modelId="{06BB8896-B929-42E8-9A0B-52BFFA103F2E}" type="pres">
      <dgm:prSet presAssocID="{6226F488-48D5-4E24-96C2-A74EF386E682}" presName="vertTwo" presStyleCnt="0"/>
      <dgm:spPr/>
    </dgm:pt>
    <dgm:pt modelId="{7D4C10DB-C4DF-427F-A180-A476B00BC559}" type="pres">
      <dgm:prSet presAssocID="{6226F488-48D5-4E24-96C2-A74EF386E68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09A0C-4010-4DE3-A9C3-41C9411D7FDA}" type="pres">
      <dgm:prSet presAssocID="{6226F488-48D5-4E24-96C2-A74EF386E682}" presName="horzTwo" presStyleCnt="0"/>
      <dgm:spPr/>
    </dgm:pt>
  </dgm:ptLst>
  <dgm:cxnLst>
    <dgm:cxn modelId="{6E7B0A99-9887-4DCE-878B-E34AC5475F51}" srcId="{EB24A069-0228-42B5-B472-7198DD8D9EF6}" destId="{6226F488-48D5-4E24-96C2-A74EF386E682}" srcOrd="1" destOrd="0" parTransId="{1935056F-472C-4E74-9CCD-9869A6636740}" sibTransId="{01125D8D-A3B4-4553-8B05-DAFBE5F210EF}"/>
    <dgm:cxn modelId="{EFC80A43-F2E2-4E38-BDFC-3821ACEDD367}" srcId="{3E9EC5F6-5B06-4F33-8D5B-249DA8071D05}" destId="{10B35DBF-C930-4BAA-A96E-894C2A58A01B}" srcOrd="0" destOrd="0" parTransId="{69F1DD63-F7AE-45A2-9AF6-ACBD1177D694}" sibTransId="{4FD16725-8441-48DD-B5CD-98716677BAEC}"/>
    <dgm:cxn modelId="{8563B70D-5159-497E-AB0A-CA75B0B4AD97}" type="presOf" srcId="{3E9EC5F6-5B06-4F33-8D5B-249DA8071D05}" destId="{9105EC88-9AE8-4342-A4D2-6EB60FE38EB7}" srcOrd="0" destOrd="0" presId="urn:microsoft.com/office/officeart/2005/8/layout/hierarchy4"/>
    <dgm:cxn modelId="{1BEB680D-BD71-43F6-B4AD-6E4F1475288D}" type="presOf" srcId="{10B35DBF-C930-4BAA-A96E-894C2A58A01B}" destId="{97DDE156-7E67-4A07-9102-83035F8A6268}" srcOrd="0" destOrd="0" presId="urn:microsoft.com/office/officeart/2005/8/layout/hierarchy4"/>
    <dgm:cxn modelId="{46DF12C4-19F4-4739-974F-4C248FFCD6F7}" type="presOf" srcId="{6226F488-48D5-4E24-96C2-A74EF386E682}" destId="{7D4C10DB-C4DF-427F-A180-A476B00BC559}" srcOrd="0" destOrd="0" presId="urn:microsoft.com/office/officeart/2005/8/layout/hierarchy4"/>
    <dgm:cxn modelId="{91FBEB37-6FA4-4642-9AF0-27122A879BC4}" type="presOf" srcId="{48A55581-0EA4-418A-8B09-95E275ABA92C}" destId="{988E90A8-86DF-47A2-ABA9-CCD1DC8EA0DA}" srcOrd="0" destOrd="0" presId="urn:microsoft.com/office/officeart/2005/8/layout/hierarchy4"/>
    <dgm:cxn modelId="{BF54A35F-BF9E-47DB-8B0F-CD9B58AA6851}" type="presOf" srcId="{EB24A069-0228-42B5-B472-7198DD8D9EF6}" destId="{91D61068-7585-4B9C-BE9E-0815937D3241}" srcOrd="0" destOrd="0" presId="urn:microsoft.com/office/officeart/2005/8/layout/hierarchy4"/>
    <dgm:cxn modelId="{4D45F608-9108-4082-BCB4-55F7F3EE53F5}" type="presOf" srcId="{0C809165-8BA2-4F9C-A1BC-DBA8AFB8BDB9}" destId="{78417053-CFF8-4A1F-B82B-207DE41FD16D}" srcOrd="0" destOrd="0" presId="urn:microsoft.com/office/officeart/2005/8/layout/hierarchy4"/>
    <dgm:cxn modelId="{87F80C05-1B9A-45EC-B4B1-9E3300BE8846}" srcId="{EB24A069-0228-42B5-B472-7198DD8D9EF6}" destId="{3E9EC5F6-5B06-4F33-8D5B-249DA8071D05}" srcOrd="0" destOrd="0" parTransId="{D9CD7579-AC86-4A04-8F4F-D336BD20FA62}" sibTransId="{279C830D-5A37-4040-98DF-C08C0A7AA8AC}"/>
    <dgm:cxn modelId="{7C4DF0A5-45BA-4F0A-A0F1-8B6473CAB72D}" srcId="{48A55581-0EA4-418A-8B09-95E275ABA92C}" destId="{EB24A069-0228-42B5-B472-7198DD8D9EF6}" srcOrd="0" destOrd="0" parTransId="{B2A70BBA-2170-4D31-AB93-42866423D332}" sibTransId="{FEFD644E-B119-43F2-B2C7-FFC920CA118C}"/>
    <dgm:cxn modelId="{FFCD362F-6AD0-4A44-9E1A-F4AB91C70ADE}" srcId="{3E9EC5F6-5B06-4F33-8D5B-249DA8071D05}" destId="{0C809165-8BA2-4F9C-A1BC-DBA8AFB8BDB9}" srcOrd="1" destOrd="0" parTransId="{6FF03EF7-E7CE-4AD9-B8E8-08888189BF1E}" sibTransId="{7AF279E6-08BA-4F6D-A5E3-497A66195677}"/>
    <dgm:cxn modelId="{AD933896-61E4-4C0D-A0F6-E0007E6E467E}" type="presParOf" srcId="{988E90A8-86DF-47A2-ABA9-CCD1DC8EA0DA}" destId="{DE160015-C9E5-4B4C-8CDC-65FB77220911}" srcOrd="0" destOrd="0" presId="urn:microsoft.com/office/officeart/2005/8/layout/hierarchy4"/>
    <dgm:cxn modelId="{393DB337-0F6E-46EC-B80B-7A6F886AB6AE}" type="presParOf" srcId="{DE160015-C9E5-4B4C-8CDC-65FB77220911}" destId="{91D61068-7585-4B9C-BE9E-0815937D3241}" srcOrd="0" destOrd="0" presId="urn:microsoft.com/office/officeart/2005/8/layout/hierarchy4"/>
    <dgm:cxn modelId="{BA9608CB-4AC0-4980-BD56-10F1C04BE4E5}" type="presParOf" srcId="{DE160015-C9E5-4B4C-8CDC-65FB77220911}" destId="{EF5269E7-1A4C-40CA-AC0C-119D06595305}" srcOrd="1" destOrd="0" presId="urn:microsoft.com/office/officeart/2005/8/layout/hierarchy4"/>
    <dgm:cxn modelId="{A000AF88-C611-43DF-BFA4-A63DBF8744C4}" type="presParOf" srcId="{DE160015-C9E5-4B4C-8CDC-65FB77220911}" destId="{A584C945-F5DC-4942-8806-8CCF0A467E6C}" srcOrd="2" destOrd="0" presId="urn:microsoft.com/office/officeart/2005/8/layout/hierarchy4"/>
    <dgm:cxn modelId="{43CF4E3A-3A90-41AF-8CFE-7D1730F3A9A5}" type="presParOf" srcId="{A584C945-F5DC-4942-8806-8CCF0A467E6C}" destId="{D4622D8E-AF8A-481D-B5BA-080E67C6A156}" srcOrd="0" destOrd="0" presId="urn:microsoft.com/office/officeart/2005/8/layout/hierarchy4"/>
    <dgm:cxn modelId="{75865095-1685-41EB-978C-8C4361519631}" type="presParOf" srcId="{D4622D8E-AF8A-481D-B5BA-080E67C6A156}" destId="{9105EC88-9AE8-4342-A4D2-6EB60FE38EB7}" srcOrd="0" destOrd="0" presId="urn:microsoft.com/office/officeart/2005/8/layout/hierarchy4"/>
    <dgm:cxn modelId="{1F8DD3DB-E8F4-4A2A-BC8B-AAE639FA3B5B}" type="presParOf" srcId="{D4622D8E-AF8A-481D-B5BA-080E67C6A156}" destId="{48EF0FD0-C5DB-4D92-8B3E-CA0F32FAC8ED}" srcOrd="1" destOrd="0" presId="urn:microsoft.com/office/officeart/2005/8/layout/hierarchy4"/>
    <dgm:cxn modelId="{3FD4887C-042D-428E-9D86-F3B164F2CACB}" type="presParOf" srcId="{D4622D8E-AF8A-481D-B5BA-080E67C6A156}" destId="{3B93AEE4-51DC-4418-B4D6-0B5BAE2E5CF3}" srcOrd="2" destOrd="0" presId="urn:microsoft.com/office/officeart/2005/8/layout/hierarchy4"/>
    <dgm:cxn modelId="{74A2968C-4024-41DD-9FD3-17F78D86BD99}" type="presParOf" srcId="{3B93AEE4-51DC-4418-B4D6-0B5BAE2E5CF3}" destId="{6991B978-A37B-4C1A-91FF-8964FBAF3DF1}" srcOrd="0" destOrd="0" presId="urn:microsoft.com/office/officeart/2005/8/layout/hierarchy4"/>
    <dgm:cxn modelId="{0CE08513-73BE-4E1B-B8A0-8D4CCEA097A3}" type="presParOf" srcId="{6991B978-A37B-4C1A-91FF-8964FBAF3DF1}" destId="{97DDE156-7E67-4A07-9102-83035F8A6268}" srcOrd="0" destOrd="0" presId="urn:microsoft.com/office/officeart/2005/8/layout/hierarchy4"/>
    <dgm:cxn modelId="{BD6DD2BA-630A-431B-9C63-FB751D3E2BDF}" type="presParOf" srcId="{6991B978-A37B-4C1A-91FF-8964FBAF3DF1}" destId="{6ACB2C9C-64B8-4B57-BDBC-FE245E7D211E}" srcOrd="1" destOrd="0" presId="urn:microsoft.com/office/officeart/2005/8/layout/hierarchy4"/>
    <dgm:cxn modelId="{DDD7F55E-2318-4E0A-9808-AE1FB20215DA}" type="presParOf" srcId="{3B93AEE4-51DC-4418-B4D6-0B5BAE2E5CF3}" destId="{6456C6C0-68B0-4146-B7C6-657E8D462FEB}" srcOrd="1" destOrd="0" presId="urn:microsoft.com/office/officeart/2005/8/layout/hierarchy4"/>
    <dgm:cxn modelId="{10F904C6-4CFD-4549-BEF9-665CA17EA6A1}" type="presParOf" srcId="{3B93AEE4-51DC-4418-B4D6-0B5BAE2E5CF3}" destId="{ADE69243-CE8F-4AF8-83C0-D8086DA97DC7}" srcOrd="2" destOrd="0" presId="urn:microsoft.com/office/officeart/2005/8/layout/hierarchy4"/>
    <dgm:cxn modelId="{109E4310-0FFB-44EA-AA74-A38AF76A56F1}" type="presParOf" srcId="{ADE69243-CE8F-4AF8-83C0-D8086DA97DC7}" destId="{78417053-CFF8-4A1F-B82B-207DE41FD16D}" srcOrd="0" destOrd="0" presId="urn:microsoft.com/office/officeart/2005/8/layout/hierarchy4"/>
    <dgm:cxn modelId="{84ED6DBE-4ABD-4834-94BE-BB49F53C0CCE}" type="presParOf" srcId="{ADE69243-CE8F-4AF8-83C0-D8086DA97DC7}" destId="{86F6B0AE-1652-4733-A2DD-378B4F0AE9CE}" srcOrd="1" destOrd="0" presId="urn:microsoft.com/office/officeart/2005/8/layout/hierarchy4"/>
    <dgm:cxn modelId="{BE68399C-DC58-4B35-BB42-7B7F47FBAE28}" type="presParOf" srcId="{A584C945-F5DC-4942-8806-8CCF0A467E6C}" destId="{638BC240-14DA-4532-A5AF-97F772B0C1B2}" srcOrd="1" destOrd="0" presId="urn:microsoft.com/office/officeart/2005/8/layout/hierarchy4"/>
    <dgm:cxn modelId="{36630A0B-7A53-43F9-A5FD-21F64CB10215}" type="presParOf" srcId="{A584C945-F5DC-4942-8806-8CCF0A467E6C}" destId="{06BB8896-B929-42E8-9A0B-52BFFA103F2E}" srcOrd="2" destOrd="0" presId="urn:microsoft.com/office/officeart/2005/8/layout/hierarchy4"/>
    <dgm:cxn modelId="{38BB4848-471C-4B07-8193-BE1868A95A31}" type="presParOf" srcId="{06BB8896-B929-42E8-9A0B-52BFFA103F2E}" destId="{7D4C10DB-C4DF-427F-A180-A476B00BC559}" srcOrd="0" destOrd="0" presId="urn:microsoft.com/office/officeart/2005/8/layout/hierarchy4"/>
    <dgm:cxn modelId="{BE8E752F-27EE-44FD-868A-5ED168A50CC1}" type="presParOf" srcId="{06BB8896-B929-42E8-9A0B-52BFFA103F2E}" destId="{CCC09A0C-4010-4DE3-A9C3-41C9411D7F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C55DB-17E5-42C4-A710-3737CCE037E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3F0FB-C0D8-4F5C-B64B-EFDB8816DBD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B52828C-A6CB-4784-9363-872E5CCD8C67}" type="parTrans" cxnId="{6E97197C-E8AA-4960-AD14-EF0AC2304D01}">
      <dgm:prSet/>
      <dgm:spPr/>
      <dgm:t>
        <a:bodyPr/>
        <a:lstStyle/>
        <a:p>
          <a:endParaRPr lang="ru-RU"/>
        </a:p>
      </dgm:t>
    </dgm:pt>
    <dgm:pt modelId="{59F3B902-C901-412B-85AB-977F3B7CCE2C}" type="sibTrans" cxnId="{6E97197C-E8AA-4960-AD14-EF0AC2304D01}">
      <dgm:prSet/>
      <dgm:spPr/>
      <dgm:t>
        <a:bodyPr/>
        <a:lstStyle/>
        <a:p>
          <a:endParaRPr lang="ru-RU"/>
        </a:p>
      </dgm:t>
    </dgm:pt>
    <dgm:pt modelId="{D080E064-B18E-484B-99A2-35EFF98D90B0}">
      <dgm:prSet phldrT="[Текст]" custT="1"/>
      <dgm:spPr/>
      <dgm:t>
        <a:bodyPr/>
        <a:lstStyle/>
        <a:p>
          <a:r>
            <a:rPr lang="ru-RU" sz="1400" b="1" dirty="0" smtClean="0"/>
            <a:t>СОДЕРЖАНИЕ АВТОМОБИЛЬНЫХ ДОРОГ – </a:t>
          </a:r>
        </a:p>
        <a:p>
          <a:r>
            <a:rPr lang="ru-RU" sz="1800" b="1" dirty="0" smtClean="0"/>
            <a:t>38,8 млн.руб.</a:t>
          </a:r>
          <a:endParaRPr lang="ru-RU" sz="1400" dirty="0"/>
        </a:p>
      </dgm:t>
    </dgm:pt>
    <dgm:pt modelId="{1AB4FD03-6501-494C-BB75-0AB9A3D89B0A}" type="parTrans" cxnId="{53C519B0-E4ED-4C83-92CC-B49BACCDE3C8}">
      <dgm:prSet/>
      <dgm:spPr/>
      <dgm:t>
        <a:bodyPr/>
        <a:lstStyle/>
        <a:p>
          <a:endParaRPr lang="ru-RU"/>
        </a:p>
      </dgm:t>
    </dgm:pt>
    <dgm:pt modelId="{585A185A-7225-43ED-A375-159F6697B92A}" type="sibTrans" cxnId="{53C519B0-E4ED-4C83-92CC-B49BACCDE3C8}">
      <dgm:prSet/>
      <dgm:spPr/>
      <dgm:t>
        <a:bodyPr/>
        <a:lstStyle/>
        <a:p>
          <a:endParaRPr lang="ru-RU"/>
        </a:p>
      </dgm:t>
    </dgm:pt>
    <dgm:pt modelId="{496D804E-E294-4141-81BF-017C572CFBEB}">
      <dgm:prSet custT="1"/>
      <dgm:spPr/>
      <dgm:t>
        <a:bodyPr/>
        <a:lstStyle/>
        <a:p>
          <a:r>
            <a:rPr lang="ru-RU" sz="1400" b="1" dirty="0" smtClean="0"/>
            <a:t>КАПИТАЛЬНЫЙ И ТЕКУЩИЙ РЕМОНТ АВТОМОБИЛЬНЫХ ДОРОГ – </a:t>
          </a:r>
        </a:p>
        <a:p>
          <a:r>
            <a:rPr lang="ru-RU" sz="1800" b="1" dirty="0" smtClean="0"/>
            <a:t>37,6 млн. руб.</a:t>
          </a:r>
          <a:endParaRPr lang="ru-RU" sz="1800" b="1" dirty="0"/>
        </a:p>
      </dgm:t>
    </dgm:pt>
    <dgm:pt modelId="{A50E02A9-7D39-45E9-BCD7-3EA8B5D46A7E}" type="parTrans" cxnId="{DA100F5D-028F-457E-AE5B-5B7CBD7244F6}">
      <dgm:prSet/>
      <dgm:spPr/>
      <dgm:t>
        <a:bodyPr/>
        <a:lstStyle/>
        <a:p>
          <a:endParaRPr lang="ru-RU"/>
        </a:p>
      </dgm:t>
    </dgm:pt>
    <dgm:pt modelId="{660DA48D-48C5-4013-B57C-A55DDA00DBD3}" type="sibTrans" cxnId="{DA100F5D-028F-457E-AE5B-5B7CBD7244F6}">
      <dgm:prSet/>
      <dgm:spPr/>
      <dgm:t>
        <a:bodyPr/>
        <a:lstStyle/>
        <a:p>
          <a:endParaRPr lang="ru-RU"/>
        </a:p>
      </dgm:t>
    </dgm:pt>
    <dgm:pt modelId="{9D012E0E-1AFD-4628-8599-472B8AAAA13B}">
      <dgm:prSet phldrT="[Текст]" custT="1"/>
      <dgm:spPr/>
      <dgm:t>
        <a:bodyPr/>
        <a:lstStyle/>
        <a:p>
          <a:r>
            <a:rPr lang="ru-RU" sz="1400" b="1" dirty="0" smtClean="0"/>
            <a:t>РАСХОДЫ В СФЕРЕ БЕЗОПАСНОСТИ ДОРОЖНОГО ДВИЖЕНИЯ (установка и содержание технических средств регулирования дорожного движения)–</a:t>
          </a:r>
        </a:p>
        <a:p>
          <a:r>
            <a:rPr lang="ru-RU" sz="1800" b="1" dirty="0" smtClean="0"/>
            <a:t> 6,0 млн. руб.</a:t>
          </a:r>
          <a:endParaRPr lang="ru-RU" sz="1400" dirty="0"/>
        </a:p>
      </dgm:t>
    </dgm:pt>
    <dgm:pt modelId="{B71CE7E9-B0CC-4558-BE10-9F55F0AFA2B0}" type="parTrans" cxnId="{17B6D56E-511B-41B7-8B8E-10F2FF72B775}">
      <dgm:prSet/>
      <dgm:spPr/>
      <dgm:t>
        <a:bodyPr/>
        <a:lstStyle/>
        <a:p>
          <a:endParaRPr lang="ru-RU"/>
        </a:p>
      </dgm:t>
    </dgm:pt>
    <dgm:pt modelId="{C37E10F8-954E-441C-AC0E-C669F6105353}" type="sibTrans" cxnId="{17B6D56E-511B-41B7-8B8E-10F2FF72B775}">
      <dgm:prSet/>
      <dgm:spPr/>
      <dgm:t>
        <a:bodyPr/>
        <a:lstStyle/>
        <a:p>
          <a:endParaRPr lang="ru-RU"/>
        </a:p>
      </dgm:t>
    </dgm:pt>
    <dgm:pt modelId="{C6A0A7F0-A042-4F43-86BD-4EF4523B766C}" type="pres">
      <dgm:prSet presAssocID="{001C55DB-17E5-42C4-A710-3737CCE037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2F765E-C7A0-4FF7-8AF3-4F333172718E}" type="pres">
      <dgm:prSet presAssocID="{60F3F0FB-C0D8-4F5C-B64B-EFDB8816DBDE}" presName="root" presStyleCnt="0"/>
      <dgm:spPr/>
    </dgm:pt>
    <dgm:pt modelId="{AB797C1E-B383-4938-85F6-4EAEC872DE07}" type="pres">
      <dgm:prSet presAssocID="{60F3F0FB-C0D8-4F5C-B64B-EFDB8816DBDE}" presName="rootComposite" presStyleCnt="0"/>
      <dgm:spPr/>
    </dgm:pt>
    <dgm:pt modelId="{D847B421-241A-4253-A922-26950FE97BBD}" type="pres">
      <dgm:prSet presAssocID="{60F3F0FB-C0D8-4F5C-B64B-EFDB8816DBDE}" presName="rootText" presStyleLbl="node1" presStyleIdx="0" presStyleCnt="1" custScaleX="748502" custScaleY="789277" custLinFactX="400000" custLinFactY="100000" custLinFactNeighborX="411977" custLinFactNeighborY="147749"/>
      <dgm:spPr/>
      <dgm:t>
        <a:bodyPr/>
        <a:lstStyle/>
        <a:p>
          <a:endParaRPr lang="ru-RU"/>
        </a:p>
      </dgm:t>
    </dgm:pt>
    <dgm:pt modelId="{49C5FCA4-991A-4F5B-B1C3-0C07E4B3C784}" type="pres">
      <dgm:prSet presAssocID="{60F3F0FB-C0D8-4F5C-B64B-EFDB8816DBDE}" presName="rootConnector" presStyleLbl="node1" presStyleIdx="0" presStyleCnt="1"/>
      <dgm:spPr/>
      <dgm:t>
        <a:bodyPr/>
        <a:lstStyle/>
        <a:p>
          <a:endParaRPr lang="ru-RU"/>
        </a:p>
      </dgm:t>
    </dgm:pt>
    <dgm:pt modelId="{DCEDB159-2C24-4F57-AE63-89E2A9CDBDBA}" type="pres">
      <dgm:prSet presAssocID="{60F3F0FB-C0D8-4F5C-B64B-EFDB8816DBDE}" presName="childShape" presStyleCnt="0"/>
      <dgm:spPr/>
    </dgm:pt>
    <dgm:pt modelId="{D52D0589-0D5B-439E-A96F-08774073D2B5}" type="pres">
      <dgm:prSet presAssocID="{1AB4FD03-6501-494C-BB75-0AB9A3D89B0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17E93C5-587D-44B2-9631-71F9DBE67878}" type="pres">
      <dgm:prSet presAssocID="{D080E064-B18E-484B-99A2-35EFF98D90B0}" presName="childText" presStyleLbl="bgAcc1" presStyleIdx="0" presStyleCnt="3" custScaleX="1050633" custScaleY="644660" custLinFactX="-500000" custLinFactY="-200000" custLinFactNeighborX="-534808" custLinFactNeighborY="-274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94B01-743D-46C6-96C5-DC3E0917AB65}" type="pres">
      <dgm:prSet presAssocID="{B71CE7E9-B0CC-4558-BE10-9F55F0AFA2B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D2201CF-C1A9-4FB3-801D-EAD33ED0DE65}" type="pres">
      <dgm:prSet presAssocID="{9D012E0E-1AFD-4628-8599-472B8AAAA13B}" presName="childText" presStyleLbl="bgAcc1" presStyleIdx="1" presStyleCnt="3" custScaleX="2000000" custScaleY="771699" custLinFactX="200000" custLinFactY="-28750" custLinFactNeighborX="2741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9786D-9A6A-4038-A1EE-EB064967F129}" type="pres">
      <dgm:prSet presAssocID="{A50E02A9-7D39-45E9-BCD7-3EA8B5D46A7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6C28795-D0F2-46A8-AAD8-B297FF113567}" type="pres">
      <dgm:prSet presAssocID="{496D804E-E294-4141-81BF-017C572CFBEB}" presName="childText" presStyleLbl="bgAcc1" presStyleIdx="2" presStyleCnt="3" custScaleX="1250713" custScaleY="626370" custLinFactX="-100000" custLinFactNeighborX="-111893" custLinFactNeighborY="-2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76DE6-4942-4148-98CA-F91D0F4E6D06}" type="presOf" srcId="{D080E064-B18E-484B-99A2-35EFF98D90B0}" destId="{417E93C5-587D-44B2-9631-71F9DBE67878}" srcOrd="0" destOrd="0" presId="urn:microsoft.com/office/officeart/2005/8/layout/hierarchy3"/>
    <dgm:cxn modelId="{BD5583E4-FFC4-4BF0-89A5-A49C68A83926}" type="presOf" srcId="{60F3F0FB-C0D8-4F5C-B64B-EFDB8816DBDE}" destId="{49C5FCA4-991A-4F5B-B1C3-0C07E4B3C784}" srcOrd="1" destOrd="0" presId="urn:microsoft.com/office/officeart/2005/8/layout/hierarchy3"/>
    <dgm:cxn modelId="{DA100F5D-028F-457E-AE5B-5B7CBD7244F6}" srcId="{60F3F0FB-C0D8-4F5C-B64B-EFDB8816DBDE}" destId="{496D804E-E294-4141-81BF-017C572CFBEB}" srcOrd="2" destOrd="0" parTransId="{A50E02A9-7D39-45E9-BCD7-3EA8B5D46A7E}" sibTransId="{660DA48D-48C5-4013-B57C-A55DDA00DBD3}"/>
    <dgm:cxn modelId="{598EC4C7-AE4F-41CA-8482-C4C0E22CC627}" type="presOf" srcId="{496D804E-E294-4141-81BF-017C572CFBEB}" destId="{B6C28795-D0F2-46A8-AAD8-B297FF113567}" srcOrd="0" destOrd="0" presId="urn:microsoft.com/office/officeart/2005/8/layout/hierarchy3"/>
    <dgm:cxn modelId="{8CE0E171-68D5-4581-A7EC-F89767027251}" type="presOf" srcId="{A50E02A9-7D39-45E9-BCD7-3EA8B5D46A7E}" destId="{0C39786D-9A6A-4038-A1EE-EB064967F129}" srcOrd="0" destOrd="0" presId="urn:microsoft.com/office/officeart/2005/8/layout/hierarchy3"/>
    <dgm:cxn modelId="{84118E90-073B-4749-8A16-AE9F7B2163E3}" type="presOf" srcId="{60F3F0FB-C0D8-4F5C-B64B-EFDB8816DBDE}" destId="{D847B421-241A-4253-A922-26950FE97BBD}" srcOrd="0" destOrd="0" presId="urn:microsoft.com/office/officeart/2005/8/layout/hierarchy3"/>
    <dgm:cxn modelId="{53C519B0-E4ED-4C83-92CC-B49BACCDE3C8}" srcId="{60F3F0FB-C0D8-4F5C-B64B-EFDB8816DBDE}" destId="{D080E064-B18E-484B-99A2-35EFF98D90B0}" srcOrd="0" destOrd="0" parTransId="{1AB4FD03-6501-494C-BB75-0AB9A3D89B0A}" sibTransId="{585A185A-7225-43ED-A375-159F6697B92A}"/>
    <dgm:cxn modelId="{B1692419-273A-45A7-937C-10AE6ACE43AC}" type="presOf" srcId="{001C55DB-17E5-42C4-A710-3737CCE037E5}" destId="{C6A0A7F0-A042-4F43-86BD-4EF4523B766C}" srcOrd="0" destOrd="0" presId="urn:microsoft.com/office/officeart/2005/8/layout/hierarchy3"/>
    <dgm:cxn modelId="{17B6D56E-511B-41B7-8B8E-10F2FF72B775}" srcId="{60F3F0FB-C0D8-4F5C-B64B-EFDB8816DBDE}" destId="{9D012E0E-1AFD-4628-8599-472B8AAAA13B}" srcOrd="1" destOrd="0" parTransId="{B71CE7E9-B0CC-4558-BE10-9F55F0AFA2B0}" sibTransId="{C37E10F8-954E-441C-AC0E-C669F6105353}"/>
    <dgm:cxn modelId="{6E97197C-E8AA-4960-AD14-EF0AC2304D01}" srcId="{001C55DB-17E5-42C4-A710-3737CCE037E5}" destId="{60F3F0FB-C0D8-4F5C-B64B-EFDB8816DBDE}" srcOrd="0" destOrd="0" parTransId="{0B52828C-A6CB-4784-9363-872E5CCD8C67}" sibTransId="{59F3B902-C901-412B-85AB-977F3B7CCE2C}"/>
    <dgm:cxn modelId="{FBC566CB-542C-4711-9B8D-8B1EF5AB7D43}" type="presOf" srcId="{9D012E0E-1AFD-4628-8599-472B8AAAA13B}" destId="{7D2201CF-C1A9-4FB3-801D-EAD33ED0DE65}" srcOrd="0" destOrd="0" presId="urn:microsoft.com/office/officeart/2005/8/layout/hierarchy3"/>
    <dgm:cxn modelId="{3F1F25B8-1163-490D-9ED7-5B7CC537E9C8}" type="presOf" srcId="{B71CE7E9-B0CC-4558-BE10-9F55F0AFA2B0}" destId="{F1794B01-743D-46C6-96C5-DC3E0917AB65}" srcOrd="0" destOrd="0" presId="urn:microsoft.com/office/officeart/2005/8/layout/hierarchy3"/>
    <dgm:cxn modelId="{023477B2-2B95-43F2-99CB-E63A6DC58B6E}" type="presOf" srcId="{1AB4FD03-6501-494C-BB75-0AB9A3D89B0A}" destId="{D52D0589-0D5B-439E-A96F-08774073D2B5}" srcOrd="0" destOrd="0" presId="urn:microsoft.com/office/officeart/2005/8/layout/hierarchy3"/>
    <dgm:cxn modelId="{973C155D-A429-4690-889D-E3CA22E13787}" type="presParOf" srcId="{C6A0A7F0-A042-4F43-86BD-4EF4523B766C}" destId="{5C2F765E-C7A0-4FF7-8AF3-4F333172718E}" srcOrd="0" destOrd="0" presId="urn:microsoft.com/office/officeart/2005/8/layout/hierarchy3"/>
    <dgm:cxn modelId="{FA654076-3A90-4C50-A859-735BECF22D60}" type="presParOf" srcId="{5C2F765E-C7A0-4FF7-8AF3-4F333172718E}" destId="{AB797C1E-B383-4938-85F6-4EAEC872DE07}" srcOrd="0" destOrd="0" presId="urn:microsoft.com/office/officeart/2005/8/layout/hierarchy3"/>
    <dgm:cxn modelId="{875F0150-0358-455C-8D63-DE9C2532E1E8}" type="presParOf" srcId="{AB797C1E-B383-4938-85F6-4EAEC872DE07}" destId="{D847B421-241A-4253-A922-26950FE97BBD}" srcOrd="0" destOrd="0" presId="urn:microsoft.com/office/officeart/2005/8/layout/hierarchy3"/>
    <dgm:cxn modelId="{CE6B4740-ECAD-4C3C-B54C-49D430571B9C}" type="presParOf" srcId="{AB797C1E-B383-4938-85F6-4EAEC872DE07}" destId="{49C5FCA4-991A-4F5B-B1C3-0C07E4B3C784}" srcOrd="1" destOrd="0" presId="urn:microsoft.com/office/officeart/2005/8/layout/hierarchy3"/>
    <dgm:cxn modelId="{6110F675-34DF-4B37-A449-5F08CD8C5522}" type="presParOf" srcId="{5C2F765E-C7A0-4FF7-8AF3-4F333172718E}" destId="{DCEDB159-2C24-4F57-AE63-89E2A9CDBDBA}" srcOrd="1" destOrd="0" presId="urn:microsoft.com/office/officeart/2005/8/layout/hierarchy3"/>
    <dgm:cxn modelId="{245B8C1B-2E0B-41A3-8702-83324C3830BA}" type="presParOf" srcId="{DCEDB159-2C24-4F57-AE63-89E2A9CDBDBA}" destId="{D52D0589-0D5B-439E-A96F-08774073D2B5}" srcOrd="0" destOrd="0" presId="urn:microsoft.com/office/officeart/2005/8/layout/hierarchy3"/>
    <dgm:cxn modelId="{0CEFD48D-F5D0-4590-B79F-82994008C6AE}" type="presParOf" srcId="{DCEDB159-2C24-4F57-AE63-89E2A9CDBDBA}" destId="{417E93C5-587D-44B2-9631-71F9DBE67878}" srcOrd="1" destOrd="0" presId="urn:microsoft.com/office/officeart/2005/8/layout/hierarchy3"/>
    <dgm:cxn modelId="{5A5877E9-69EA-42D0-A698-7D3B74203110}" type="presParOf" srcId="{DCEDB159-2C24-4F57-AE63-89E2A9CDBDBA}" destId="{F1794B01-743D-46C6-96C5-DC3E0917AB65}" srcOrd="2" destOrd="0" presId="urn:microsoft.com/office/officeart/2005/8/layout/hierarchy3"/>
    <dgm:cxn modelId="{94FF2E84-9203-4D71-B629-1B99929A5F67}" type="presParOf" srcId="{DCEDB159-2C24-4F57-AE63-89E2A9CDBDBA}" destId="{7D2201CF-C1A9-4FB3-801D-EAD33ED0DE65}" srcOrd="3" destOrd="0" presId="urn:microsoft.com/office/officeart/2005/8/layout/hierarchy3"/>
    <dgm:cxn modelId="{094FFAF4-54FC-40C2-AA01-57F8FD884556}" type="presParOf" srcId="{DCEDB159-2C24-4F57-AE63-89E2A9CDBDBA}" destId="{0C39786D-9A6A-4038-A1EE-EB064967F129}" srcOrd="4" destOrd="0" presId="urn:microsoft.com/office/officeart/2005/8/layout/hierarchy3"/>
    <dgm:cxn modelId="{45355AD0-159F-4F89-A833-C2BF8CFCB692}" type="presParOf" srcId="{DCEDB159-2C24-4F57-AE63-89E2A9CDBDBA}" destId="{B6C28795-D0F2-46A8-AAD8-B297FF1135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61068-7585-4B9C-BE9E-0815937D3241}">
      <dsp:nvSpPr>
        <dsp:cNvPr id="0" name=""/>
        <dsp:cNvSpPr/>
      </dsp:nvSpPr>
      <dsp:spPr>
        <a:xfrm>
          <a:off x="671" y="2643"/>
          <a:ext cx="5853480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Дорожное хозяйство 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82,4 млн.руб. </a:t>
          </a:r>
          <a:endParaRPr lang="ru-RU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1" y="2643"/>
        <a:ext cx="5853480" cy="1632626"/>
      </dsp:txXfrm>
    </dsp:sp>
    <dsp:sp modelId="{9105EC88-9AE8-4342-A4D2-6EB60FE38EB7}">
      <dsp:nvSpPr>
        <dsp:cNvPr id="0" name=""/>
        <dsp:cNvSpPr/>
      </dsp:nvSpPr>
      <dsp:spPr>
        <a:xfrm>
          <a:off x="0" y="1676876"/>
          <a:ext cx="382367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Благоустройство территории городского округа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87,4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676876"/>
        <a:ext cx="3823674" cy="1632626"/>
      </dsp:txXfrm>
    </dsp:sp>
    <dsp:sp modelId="{97DDE156-7E67-4A07-9102-83035F8A6268}">
      <dsp:nvSpPr>
        <dsp:cNvPr id="0" name=""/>
        <dsp:cNvSpPr/>
      </dsp:nvSpPr>
      <dsp:spPr>
        <a:xfrm>
          <a:off x="671" y="3477298"/>
          <a:ext cx="187251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Содержание, ремонт памятников культуры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0,15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71" y="3477298"/>
        <a:ext cx="1872514" cy="1632626"/>
      </dsp:txXfrm>
    </dsp:sp>
    <dsp:sp modelId="{78417053-CFF8-4A1F-B82B-207DE41FD16D}">
      <dsp:nvSpPr>
        <dsp:cNvPr id="0" name=""/>
        <dsp:cNvSpPr/>
      </dsp:nvSpPr>
      <dsp:spPr>
        <a:xfrm>
          <a:off x="1951831" y="3477298"/>
          <a:ext cx="187251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Мероприятия в области ЖКХ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88,0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51831" y="3477298"/>
        <a:ext cx="1872514" cy="1632626"/>
      </dsp:txXfrm>
    </dsp:sp>
    <dsp:sp modelId="{7D4C10DB-C4DF-427F-A180-A476B00BC559}">
      <dsp:nvSpPr>
        <dsp:cNvPr id="0" name=""/>
        <dsp:cNvSpPr/>
      </dsp:nvSpPr>
      <dsp:spPr>
        <a:xfrm>
          <a:off x="3981637" y="1739970"/>
          <a:ext cx="187251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Организация транспортного обслуживания населения – 4,1 </a:t>
          </a:r>
          <a:r>
            <a:rPr lang="ru-RU" sz="1600" b="1" kern="1200" dirty="0" smtClean="0">
              <a:solidFill>
                <a:schemeClr val="tx1"/>
              </a:solidFill>
            </a:rPr>
            <a:t>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81637" y="1739970"/>
        <a:ext cx="1872514" cy="16326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7B421-241A-4253-A922-26950FE97BBD}">
      <dsp:nvSpPr>
        <dsp:cNvPr id="0" name=""/>
        <dsp:cNvSpPr/>
      </dsp:nvSpPr>
      <dsp:spPr>
        <a:xfrm>
          <a:off x="4054352" y="389657"/>
          <a:ext cx="2354404" cy="1241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054352" y="389657"/>
        <a:ext cx="2354404" cy="1241330"/>
      </dsp:txXfrm>
    </dsp:sp>
    <dsp:sp modelId="{D52D0589-0D5B-439E-A96F-08774073D2B5}">
      <dsp:nvSpPr>
        <dsp:cNvPr id="0" name=""/>
        <dsp:cNvSpPr/>
      </dsp:nvSpPr>
      <dsp:spPr>
        <a:xfrm>
          <a:off x="0" y="1040616"/>
          <a:ext cx="4289793" cy="590372"/>
        </a:xfrm>
        <a:custGeom>
          <a:avLst/>
          <a:gdLst/>
          <a:ahLst/>
          <a:cxnLst/>
          <a:rect l="0" t="0" r="0" b="0"/>
          <a:pathLst>
            <a:path>
              <a:moveTo>
                <a:pt x="4289793" y="590372"/>
              </a:moveTo>
              <a:lnTo>
                <a:pt x="0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93C5-587D-44B2-9631-71F9DBE67878}">
      <dsp:nvSpPr>
        <dsp:cNvPr id="0" name=""/>
        <dsp:cNvSpPr/>
      </dsp:nvSpPr>
      <dsp:spPr>
        <a:xfrm>
          <a:off x="0" y="533673"/>
          <a:ext cx="2643803" cy="10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СОДЕРЖАНИЕ АВТОМОБИЛЬНЫХ ДОРОГ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38,8 млн.руб.</a:t>
          </a:r>
          <a:endParaRPr lang="ru-RU" sz="1400" kern="1200" dirty="0"/>
        </a:p>
      </dsp:txBody>
      <dsp:txXfrm>
        <a:off x="0" y="533673"/>
        <a:ext cx="2643803" cy="1013885"/>
      </dsp:txXfrm>
    </dsp:sp>
    <dsp:sp modelId="{F1794B01-743D-46C6-96C5-DC3E0917AB65}">
      <dsp:nvSpPr>
        <dsp:cNvPr id="0" name=""/>
        <dsp:cNvSpPr/>
      </dsp:nvSpPr>
      <dsp:spPr>
        <a:xfrm>
          <a:off x="3164386" y="1630988"/>
          <a:ext cx="1125406" cy="1107228"/>
        </a:xfrm>
        <a:custGeom>
          <a:avLst/>
          <a:gdLst/>
          <a:ahLst/>
          <a:cxnLst/>
          <a:rect l="0" t="0" r="0" b="0"/>
          <a:pathLst>
            <a:path>
              <a:moveTo>
                <a:pt x="1125406" y="0"/>
              </a:moveTo>
              <a:lnTo>
                <a:pt x="0" y="110722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201CF-C1A9-4FB3-801D-EAD33ED0DE65}">
      <dsp:nvSpPr>
        <dsp:cNvPr id="0" name=""/>
        <dsp:cNvSpPr/>
      </dsp:nvSpPr>
      <dsp:spPr>
        <a:xfrm>
          <a:off x="3164386" y="2131374"/>
          <a:ext cx="5032782" cy="1213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В СФЕРЕ БЕЗОПАСНОСТИ ДОРОЖНОГО ДВИЖЕНИЯ (установка и содержание технических средств регулирования дорожного движения)–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6,0 млн. руб.</a:t>
          </a:r>
          <a:endParaRPr lang="ru-RU" sz="1400" kern="1200" dirty="0"/>
        </a:p>
      </dsp:txBody>
      <dsp:txXfrm>
        <a:off x="3164386" y="2131374"/>
        <a:ext cx="5032782" cy="1213685"/>
      </dsp:txXfrm>
    </dsp:sp>
    <dsp:sp modelId="{0C39786D-9A6A-4038-A1EE-EB064967F129}">
      <dsp:nvSpPr>
        <dsp:cNvPr id="0" name=""/>
        <dsp:cNvSpPr/>
      </dsp:nvSpPr>
      <dsp:spPr>
        <a:xfrm>
          <a:off x="1437963" y="1630988"/>
          <a:ext cx="2851829" cy="2403153"/>
        </a:xfrm>
        <a:custGeom>
          <a:avLst/>
          <a:gdLst/>
          <a:ahLst/>
          <a:cxnLst/>
          <a:rect l="0" t="0" r="0" b="0"/>
          <a:pathLst>
            <a:path>
              <a:moveTo>
                <a:pt x="2851829" y="0"/>
              </a:moveTo>
              <a:lnTo>
                <a:pt x="0" y="240315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28795-D0F2-46A8-AAD8-B297FF113567}">
      <dsp:nvSpPr>
        <dsp:cNvPr id="0" name=""/>
        <dsp:cNvSpPr/>
      </dsp:nvSpPr>
      <dsp:spPr>
        <a:xfrm>
          <a:off x="1437963" y="3541581"/>
          <a:ext cx="3147282" cy="985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КАПИТАЛЬНЫЙ И ТЕКУЩИЙ РЕМОНТ АВТОМОБИЛЬНЫХ ДОРОГ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37,6 млн. руб.</a:t>
          </a:r>
          <a:endParaRPr lang="ru-RU" sz="1800" b="1" kern="1200" dirty="0"/>
        </a:p>
      </dsp:txBody>
      <dsp:txXfrm>
        <a:off x="1437963" y="3541581"/>
        <a:ext cx="3147282" cy="98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0.38889</cdr:x>
      <cdr:y>0.51327</cdr:y>
    </cdr:from>
    <cdr:to>
      <cdr:x>0.56526</cdr:x>
      <cdr:y>0.72352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2232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0.30556</cdr:x>
      <cdr:y>0.4636</cdr:y>
    </cdr:from>
    <cdr:to>
      <cdr:x>0.53748</cdr:x>
      <cdr:y>0.67385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7" y="2016233"/>
          <a:ext cx="1202430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0.04167</cdr:x>
      <cdr:y>0.43048</cdr:y>
    </cdr:from>
    <cdr:to>
      <cdr:x>0.31526</cdr:x>
      <cdr:y>0.64074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" y="1872192"/>
          <a:ext cx="1418465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0.22273</cdr:x>
      <cdr:y>0.19548</cdr:y>
    </cdr:from>
    <cdr:to>
      <cdr:x>0.33025</cdr:x>
      <cdr:y>0.39548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4111" y="893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0.03614</cdr:y>
    </cdr:from>
    <cdr:to>
      <cdr:x>0.76669</cdr:x>
      <cdr:y>0.10463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16024"/>
          <a:ext cx="4002177" cy="40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0.1244</cdr:x>
      <cdr:y>0</cdr:y>
    </cdr:from>
    <cdr:to>
      <cdr:x>0.95433</cdr:x>
      <cdr:y>0.09036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36104" y="-80628"/>
          <a:ext cx="6245087" cy="54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Объем доходной части (млн.руб.)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0.282</cdr:x>
      <cdr:y>0.44747</cdr:y>
    </cdr:from>
    <cdr:to>
      <cdr:x>0.36667</cdr:x>
      <cdr:y>0.64747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167" y="2045841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0.47674</cdr:x>
      <cdr:y>0.54197</cdr:y>
    </cdr:from>
    <cdr:to>
      <cdr:x>0.56142</cdr:x>
      <cdr:y>0.74197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4351" y="2477889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0.69689</cdr:x>
      <cdr:y>0.35297</cdr:y>
    </cdr:from>
    <cdr:to>
      <cdr:x>0.79004</cdr:x>
      <cdr:y>0.55297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6559" y="1613793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0.282</cdr:x>
      <cdr:y>0.44747</cdr:y>
    </cdr:from>
    <cdr:to>
      <cdr:x>0.36667</cdr:x>
      <cdr:y>0.64747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167" y="2045841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0.47674</cdr:x>
      <cdr:y>0.54197</cdr:y>
    </cdr:from>
    <cdr:to>
      <cdr:x>0.56142</cdr:x>
      <cdr:y>0.74197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4351" y="2477889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0.69689</cdr:x>
      <cdr:y>0.35297</cdr:y>
    </cdr:from>
    <cdr:to>
      <cdr:x>0.79004</cdr:x>
      <cdr:y>0.55297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6559" y="1613793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0.282</cdr:x>
      <cdr:y>0.44747</cdr:y>
    </cdr:from>
    <cdr:to>
      <cdr:x>0.36667</cdr:x>
      <cdr:y>0.64747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167" y="2045841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0.48098</cdr:x>
      <cdr:y>0.23485</cdr:y>
    </cdr:from>
    <cdr:to>
      <cdr:x>0.56566</cdr:x>
      <cdr:y>0.36085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90353" y="1073733"/>
          <a:ext cx="720139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0.69689</cdr:x>
      <cdr:y>0.35297</cdr:y>
    </cdr:from>
    <cdr:to>
      <cdr:x>0.79004</cdr:x>
      <cdr:y>0.55297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6559" y="1613793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0.36667</cdr:x>
      <cdr:y>0.63647</cdr:y>
    </cdr:from>
    <cdr:to>
      <cdr:x>0.51061</cdr:x>
      <cdr:y>0.83647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8247" y="2909937"/>
          <a:ext cx="12241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0.32433</cdr:x>
      <cdr:y>0.21123</cdr:y>
    </cdr:from>
    <cdr:to>
      <cdr:x>0.41492</cdr:x>
      <cdr:y>0.41123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207" y="965721"/>
          <a:ext cx="7703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0.3836</cdr:x>
      <cdr:y>0.11673</cdr:y>
    </cdr:from>
    <cdr:to>
      <cdr:x>0.50806</cdr:x>
      <cdr:y>0.37973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2263" y="533673"/>
          <a:ext cx="105841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0.16345</cdr:x>
      <cdr:y>0.33722</cdr:y>
    </cdr:from>
    <cdr:to>
      <cdr:x>0.27098</cdr:x>
      <cdr:y>0.60022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5524" y="1772625"/>
          <a:ext cx="483884" cy="1382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7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4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251519" y="2492896"/>
            <a:ext cx="370003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548680"/>
            <a:ext cx="8496300" cy="1872208"/>
          </a:xfrm>
        </p:spPr>
        <p:txBody>
          <a:bodyPr lIns="91408" tIns="45704" rIns="91408" bIns="4570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О ПРОЕКТЕ БЮДЖЕТА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 АСБЕСТОВСКОГО ГОРОДСКОГО ОКРУГА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 НА 2018 ГОД 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И ПЛАНОВЫЙ ПЕРИОД 2019 И 2020 ГОДОВ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39952" y="3212976"/>
            <a:ext cx="4824536" cy="1872000"/>
          </a:xfrm>
        </p:spPr>
        <p:txBody>
          <a:bodyPr lIns="91408" tIns="45704" rIns="91408" bIns="45704" rtlCol="0">
            <a:normAutofit fontScale="90000"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Публичные слушания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04 декабря 2017 года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17.30 часов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672" y="5949280"/>
            <a:ext cx="6768752" cy="648072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Администрация Асбестовского городского округа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32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ОТ ИСПОЛЬЗОВАНИЯ ИМУЩЕСТВА,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НАХОДЯЩЕГОСЯ В ГОСУДАРСТВЕННОЙ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МУНИЦИПАЛЬНОЙ СОБСТВЕННОСТИ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601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ПОСТУПЛЕНИЙ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ИЗ ОБЛАСТНОГО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89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АСБЕСТОВСКОГО ГОРОДСКОГО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НА 2018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88832" cy="5400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расходной части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95536" y="1628800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АСБЕСТОВСКОГО ГОРОДСКОГО ОКРУГА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827584" y="1484784"/>
            <a:ext cx="7992887" cy="432048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в 2018 году (млн.руб.)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395536" y="1556792"/>
          <a:ext cx="7920880" cy="49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2018 году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главным распорядителям (в млн. руб.)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ФУНКЦИОНАЛЬНЫМ НАПРАВЛЕНИЯМ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4" y="1527175"/>
          <a:ext cx="866286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748"/>
                <a:gridCol w="10441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175,4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1 088,1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РАСХОДОВ: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1 800,2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6200000">
            <a:off x="-1116633" y="2204864"/>
            <a:ext cx="4644516" cy="1836204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ОБЩЕГОРОДСКИЕ РАСХОДЫ</a:t>
            </a:r>
            <a:endParaRPr lang="ru-RU" sz="28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81000" y="4437113"/>
            <a:ext cx="2362200" cy="1689051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2915816" y="908720"/>
          <a:ext cx="5854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839744" y="4365104"/>
            <a:ext cx="2124744" cy="1728192"/>
            <a:chOff x="3981637" y="3477298"/>
            <a:chExt cx="1872514" cy="163262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981637" y="3477298"/>
              <a:ext cx="1872514" cy="1632626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029455" y="3525116"/>
              <a:ext cx="1776878" cy="1536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pic>
        <p:nvPicPr>
          <p:cNvPr id="8" name="Рисунок 7" descr="gerb"/>
          <p:cNvPicPr/>
          <p:nvPr/>
        </p:nvPicPr>
        <p:blipFill>
          <a:blip r:embed="rId8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dir.tut.by/company/01/a/fa7ff80138b9ed12caa73abe302f154e7ace4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8"/>
            <a:ext cx="6408712" cy="280600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ОРГАНИЗАЦИЯ ТРАНСПОРТНОГО ОБСЛУЖИВАНИЯ НАСЕЛЕНИЯ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Из бюджета </a:t>
            </a:r>
            <a:r>
              <a:rPr lang="ru-RU" sz="2400" b="1" dirty="0" err="1" smtClean="0"/>
              <a:t>Асбестовского</a:t>
            </a:r>
            <a:r>
              <a:rPr lang="ru-RU" sz="2400" b="1" dirty="0" smtClean="0"/>
              <a:t> городского округа предоставляются субсидии организациям -перевозчикам, осуществляющим транспортное обслуживание на социально-значимых маршрутах. В </a:t>
            </a:r>
            <a:r>
              <a:rPr lang="ru-RU" sz="2400" b="1" dirty="0" smtClean="0"/>
              <a:t>2018 </a:t>
            </a:r>
            <a:r>
              <a:rPr lang="ru-RU" sz="2400" b="1" dirty="0" smtClean="0"/>
              <a:t>году на указанные цели предусмотрено 4,1 млн.руб.</a:t>
            </a:r>
            <a:endParaRPr lang="ru-RU" sz="2400" b="1" dirty="0"/>
          </a:p>
        </p:txBody>
      </p:sp>
      <p:pic>
        <p:nvPicPr>
          <p:cNvPr id="7" name="Рисунок 6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ДОРОЖНОЕ ХОЗЯЙСТВО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8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на благоустройство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95536" y="980728"/>
          <a:ext cx="8504238" cy="56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НОРМАТИВНО-ПРАВОВАЯ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БАЗА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●  Бюджетный кодекс Российской Федерации</a:t>
            </a:r>
          </a:p>
          <a:p>
            <a:pPr>
              <a:buNone/>
            </a:pPr>
            <a:r>
              <a:rPr lang="ru-RU" sz="1800" dirty="0" smtClean="0"/>
              <a:t>●  Федеральный закон от 06.10.2003 № 131-ФЗ «Об общих принципах организации местного самоуправления в Российской Федерации» </a:t>
            </a:r>
          </a:p>
          <a:p>
            <a:pPr>
              <a:buNone/>
            </a:pPr>
            <a:r>
              <a:rPr lang="ru-RU" sz="1800" dirty="0" smtClean="0"/>
              <a:t>●  Положение о бюджетном процессе в </a:t>
            </a:r>
            <a:r>
              <a:rPr lang="ru-RU" sz="1800" dirty="0" err="1" smtClean="0"/>
              <a:t>Асбестовском</a:t>
            </a:r>
            <a:r>
              <a:rPr lang="ru-RU" sz="1800" dirty="0" smtClean="0"/>
              <a:t> городском округе</a:t>
            </a:r>
          </a:p>
          <a:p>
            <a:pPr>
              <a:buNone/>
            </a:pPr>
            <a:r>
              <a:rPr lang="ru-RU" sz="1800" dirty="0" smtClean="0"/>
              <a:t>●  Постановление Правительства Свердловской области от 14.09.2017 № 664-ПП «Об утверждении методик, применяемых для расчета межбюджетных трансфертов из областного бюджета местным бюджетам, на 2018 год и плановый период 2019 и 2020 годов»</a:t>
            </a:r>
          </a:p>
          <a:p>
            <a:pPr>
              <a:buNone/>
            </a:pPr>
            <a:r>
              <a:rPr lang="ru-RU" sz="1800" dirty="0" smtClean="0"/>
              <a:t>●  Постановление администрации Асбестовского городского округа от 04.08.2017 № 460-ПА «Об утверждении Порядка и сроков составления проекта бюджета Асбестовского городского округа на 2018 год и плановый период 2019 и 2020 годов»</a:t>
            </a:r>
          </a:p>
          <a:p>
            <a:pPr>
              <a:buNone/>
            </a:pPr>
            <a:r>
              <a:rPr lang="ru-RU" sz="1800" dirty="0" smtClean="0"/>
              <a:t>●  Приказ Финансового управления администрации Асбестовского городского округа от 01.09.2017 № 66 «Об утверждении Порядка и Методики планирования бюджетных ассигнований бюджета Асбестовского городского округа на 2018 год и плановый период 2019 и 2020 годов»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РАСХОДЫ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АСБЕСТОВСКОГО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79513" y="1292078"/>
          <a:ext cx="8712967" cy="546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283"/>
                <a:gridCol w="1005342"/>
                <a:gridCol w="1005342"/>
              </a:tblGrid>
              <a:tr h="766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год, в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млн.руб.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План на 2018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год, в млн.руб.</a:t>
                      </a:r>
                    </a:p>
                  </a:txBody>
                  <a:tcPr marL="9525" marR="9525" marT="9525" marB="0" anchor="ctr"/>
                </a:tc>
              </a:tr>
              <a:tr h="542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системы образования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963,4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964,0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66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жилищно-коммунального хозяйства и повышение энергетической эффективности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99,3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110,0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66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транспорта, дорожного хозяйства, связи и информационных технологий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186,0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88,1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66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управления муниципальной собственностью 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7,5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3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150,4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159,8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9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97,4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100,6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1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основных направлений государственной политики в строительном комплексе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22,1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17,2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АСБЕСТОВСКОГО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ОКРУГА 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79512" y="1268760"/>
          <a:ext cx="8784975" cy="511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044116"/>
                <a:gridCol w="972107"/>
              </a:tblGrid>
              <a:tr h="539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год, в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млн.руб.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План на 2018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год, в млн.руб.</a:t>
                      </a:r>
                    </a:p>
                  </a:txBody>
                  <a:tcPr marL="9525" marR="9525" marT="9525" marB="0" anchor="ctr"/>
                </a:tc>
              </a:tr>
              <a:tr h="67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общественной безопасности на территории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20,4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20,0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35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3,0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68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и социальное обслуживание населения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1,9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05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"Совершенствование социально-экономической политики на территории Асбестовского городского округа" до 2020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05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11,1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12,3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2339"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Муниципальная программа "Формирование комфортной городской среды Асбестовского городского округа до 2020 года"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56,8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1 567,7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1 541,8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260648"/>
            <a:ext cx="7920880" cy="1008112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В АСБЕСТОВСКОМ ГОРОДСКОМ ОКРУГЕ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251520" y="1340768"/>
          <a:ext cx="8676456" cy="5162757"/>
        </p:xfrm>
        <a:graphic>
          <a:graphicData uri="http://schemas.openxmlformats.org/drawingml/2006/table">
            <a:tbl>
              <a:tblPr/>
              <a:tblGrid>
                <a:gridCol w="540060"/>
                <a:gridCol w="4909865"/>
                <a:gridCol w="1666284"/>
                <a:gridCol w="1560247"/>
              </a:tblGrid>
              <a:tr h="9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системы образования в Асбестовском городском округе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963 399,1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963 980,9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дошкольного образования в Асбестовском городском округе»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368 600,2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388 648,4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общего образования в Асбестовском городском округе»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435 474,7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406 091,5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9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дополнительного образования, отдыха и оздоровления детей в Асбестовском городском округе»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70 549,3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74 711,4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«Патриотическое воспитание граждан в Асбестовском городском округе»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9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«Укрепление материально-технической базы образовательных организаций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42 241,0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39 816,0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9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"Развитие системы образования в Асбестовском городском округе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46 166,2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53 469,4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9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«Реализация комплексной программы «Уральская инженерная школа»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1 062,0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60648"/>
            <a:ext cx="8388424" cy="900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И ПОВЫШЕНИЕ ЭНЕРГЕТИЧЕСКОЙ ЭФФЕКТИВНОСТИ В АСБЕСТОВСКОМ ГОРОДСКОМ ОКРУГЕ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196753"/>
          <a:ext cx="8784975" cy="5612599"/>
        </p:xfrm>
        <a:graphic>
          <a:graphicData uri="http://schemas.openxmlformats.org/drawingml/2006/table">
            <a:tbl>
              <a:tblPr/>
              <a:tblGrid>
                <a:gridCol w="540060"/>
                <a:gridCol w="5472608"/>
                <a:gridCol w="1368152"/>
                <a:gridCol w="1404155"/>
              </a:tblGrid>
              <a:tr h="828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жилищно-коммунального хозяйства и повышение энергетической эффективности в Асбестовском городском округе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99 252,3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109 961,8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1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качества условий проживания населения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24 815,7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18 934,7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18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и модернизация систем теплоснабжения, водоснабжения, водоотведения и объектов размещения отходов в Асбестовском городском округе»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3 498,3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32 923,3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46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территории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35 398,0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22 489,5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00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«Энергосбережение и повышение энергетической эффективности Асбестовского городского округа»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9 677,0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00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жильем молодых семей на территории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734,4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</a:tr>
              <a:tr h="884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Асбестовского городского округа «Развитие жилищно-коммунального хозяйства и повышение энергетической эффективности в Асбестовском городском округе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22 989,3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24 958,1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ED"/>
                    </a:solidFill>
                  </a:tcPr>
                </a:tc>
              </a:tr>
              <a:tr h="416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региональной поддержки молодым семьям на улучшение жилищных условий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244,8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BC7"/>
                    </a:solidFill>
                  </a:tcPr>
                </a:tc>
              </a:tr>
              <a:tr h="553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Подпрограмма «Формирование современной городской среды на территории Асбестовского городского округа»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11 337,9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512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ТРАНСПОРТА, ДОРОЖНОГО ХОЗЯЙСТВА, СВЯЗИ И ИНФОРМАЦИОННЫХ ТЕХНОЛОГИЙ АСБЕСТОВСКОГО ГОРОДСКОГО ОКРУГА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2020 ГОДА»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12"/>
          <p:cNvGraphicFramePr>
            <a:graphicFrameLocks/>
          </p:cNvGraphicFramePr>
          <p:nvPr/>
        </p:nvGraphicFramePr>
        <p:xfrm>
          <a:off x="179512" y="1446615"/>
          <a:ext cx="8784975" cy="4238498"/>
        </p:xfrm>
        <a:graphic>
          <a:graphicData uri="http://schemas.openxmlformats.org/drawingml/2006/table">
            <a:tbl>
              <a:tblPr/>
              <a:tblGrid>
                <a:gridCol w="756084"/>
                <a:gridCol w="4536504"/>
                <a:gridCol w="1836204"/>
                <a:gridCol w="1656183"/>
              </a:tblGrid>
              <a:tr h="1222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транспорта, дорожного хозяйства, связи и информационных технологий Асбестовского городского округа до 2020 года"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186 003,9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88 061,0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транспортного комплекса Асбестовского городского округа на 2014-2020 годы"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161 907,5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80 471,5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безопасности дорожного движения на территории Асбестовского городского округа на 2014-2020 годы"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19 096,4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5 991,5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муниципального средства массовой информации - газета "Асбестовский рабочий" в Асбестовском городском округе до 2020 года"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1 598,0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440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МУНИЦИПАЛЬНОЙ СОБСТВЕННОСТЬЮ  АСБЕСТОВСКОГО ГОРОДСКОГО ОКРУГА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2020 ГОДА»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340768"/>
          <a:ext cx="8784975" cy="4847231"/>
        </p:xfrm>
        <a:graphic>
          <a:graphicData uri="http://schemas.openxmlformats.org/drawingml/2006/table">
            <a:tbl>
              <a:tblPr/>
              <a:tblGrid>
                <a:gridCol w="684076"/>
                <a:gridCol w="4500500"/>
                <a:gridCol w="1872208"/>
                <a:gridCol w="1728191"/>
              </a:tblGrid>
              <a:tr h="141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управления муниципальной собственностью  Асбестовского городского округа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9 231,1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7 509,2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0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эффективности управления муниципальной собственности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2 822,3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364,0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41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Асбестовского городского округа "Повышение эффективности управления муниципальной собственностью  Асбестовского городского округа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6 408,8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7 145,2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7604" y="440668"/>
            <a:ext cx="7920880" cy="936104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АСБЕСТОВСКОМ ГОРОДСКОМ ОКРУГЕ ДО 2020 ГОДА»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251520" y="1556792"/>
          <a:ext cx="8640960" cy="4180703"/>
        </p:xfrm>
        <a:graphic>
          <a:graphicData uri="http://schemas.openxmlformats.org/drawingml/2006/table">
            <a:tbl>
              <a:tblPr/>
              <a:tblGrid>
                <a:gridCol w="675520"/>
                <a:gridCol w="4761084"/>
                <a:gridCol w="1584176"/>
                <a:gridCol w="1620180"/>
              </a:tblGrid>
              <a:tr h="1404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4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в Асбестовском городском округе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150 382,8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159 840,9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11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культуры в Асбестовском городском округе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150 382,8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159 840,9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936104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АСБЕСТОВСКОМ ГОРОДСКОМ ОКРУГЕ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179512" y="1285875"/>
          <a:ext cx="8784976" cy="4470902"/>
        </p:xfrm>
        <a:graphic>
          <a:graphicData uri="http://schemas.openxmlformats.org/drawingml/2006/table">
            <a:tbl>
              <a:tblPr/>
              <a:tblGrid>
                <a:gridCol w="686779"/>
                <a:gridCol w="4380107"/>
                <a:gridCol w="1855197"/>
                <a:gridCol w="1862893"/>
              </a:tblGrid>
              <a:tr h="1479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0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Асбестовском городском округе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97 381,6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100 553,1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79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физической культуры и спорта в Асбестовском городском округе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77 824,7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82 409,7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0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«Молодежь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округе»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19 556,9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18 143,4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116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ОСНОВНЫХ НАПРАВЛЕНИЙ ГОСУДАРСТВЕННОЙ ПОЛИТИКИ В СТРОИТЕЛЬНОМ КОМПЛЕКСЕ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520788"/>
          <a:ext cx="8784976" cy="4521977"/>
        </p:xfrm>
        <a:graphic>
          <a:graphicData uri="http://schemas.openxmlformats.org/drawingml/2006/table">
            <a:tbl>
              <a:tblPr/>
              <a:tblGrid>
                <a:gridCol w="686778"/>
                <a:gridCol w="4604657"/>
                <a:gridCol w="1760405"/>
                <a:gridCol w="1733136"/>
              </a:tblGrid>
              <a:tr h="149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4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Асбестовского городского округа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22 136,2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17 184,0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91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«Стимулирование развития жилищного строительства»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3 574,0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5 023,0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09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газификации»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18 562,2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12 161,0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936104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ОБЩЕСТВЕННОЙ БЕЗОПАСНОСТИ НА ТЕРРИТОРИИ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179512" y="1376772"/>
          <a:ext cx="8784976" cy="4988884"/>
        </p:xfrm>
        <a:graphic>
          <a:graphicData uri="http://schemas.openxmlformats.org/drawingml/2006/table">
            <a:tbl>
              <a:tblPr/>
              <a:tblGrid>
                <a:gridCol w="686779"/>
                <a:gridCol w="4857837"/>
                <a:gridCol w="1656184"/>
                <a:gridCol w="1584176"/>
              </a:tblGrid>
              <a:tr h="1222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общественной безопасности на территории Асбестовского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20 375,0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20 033,0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2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«Защита населения и территории Асбестовского городского округа от чрезвычайных ситуаций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18 851,7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18 370,7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2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терроризма и экстремизма на территории Асбестовского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636,5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62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общественного порядка, предупреждение правонарушений и преступлений на территории Асбестовского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737,3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81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пожарной безопасности в лесах Асбестовского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288,5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 ПАРАМЕТРЫ ПРОЕКТА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АСБЕСТОВСКОГО ГОРОДСКОГО ОКРУГА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2019 и 2020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988838"/>
          <a:ext cx="8518847" cy="2713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167"/>
                <a:gridCol w="2160240"/>
                <a:gridCol w="1872208"/>
                <a:gridCol w="2088232"/>
              </a:tblGrid>
              <a:tr h="8280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  год </a:t>
                      </a:r>
                      <a:r>
                        <a:rPr lang="ru-RU" sz="1600" dirty="0" smtClean="0"/>
                        <a:t>(млн.руб.)</a:t>
                      </a:r>
                      <a:endParaRPr lang="ru-RU" sz="16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2019  год </a:t>
                      </a:r>
                      <a:r>
                        <a:rPr lang="ru-RU" sz="1600" dirty="0" smtClean="0"/>
                        <a:t>(млн.руб.)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 год </a:t>
                      </a:r>
                      <a:r>
                        <a:rPr lang="ru-RU" sz="1600" dirty="0" smtClean="0"/>
                        <a:t>(млн.руб.)</a:t>
                      </a:r>
                      <a:endParaRPr lang="ru-RU" sz="1600" dirty="0"/>
                    </a:p>
                  </a:txBody>
                  <a:tcPr marL="75467" marR="75467"/>
                </a:tc>
              </a:tr>
              <a:tr h="57747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Доходы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1 760,4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1 624,0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1 636,4</a:t>
                      </a:r>
                      <a:endParaRPr lang="ru-RU" sz="2400" b="1" dirty="0"/>
                    </a:p>
                  </a:txBody>
                  <a:tcPr marL="75467" marR="75467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Расходы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1 800,2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1 624,0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1 636,4</a:t>
                      </a:r>
                      <a:endParaRPr lang="ru-RU" sz="2400" b="1" dirty="0"/>
                    </a:p>
                  </a:txBody>
                  <a:tcPr marL="75467" marR="75467"/>
                </a:tc>
              </a:tr>
              <a:tr h="615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Дефицит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39,8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</a:t>
                      </a:r>
                      <a:endParaRPr lang="ru-RU" sz="2400" b="1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0,0</a:t>
                      </a:r>
                      <a:endParaRPr lang="ru-RU" sz="2400" b="1" dirty="0"/>
                    </a:p>
                  </a:txBody>
                  <a:tcPr marL="75467" marR="75467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44016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716235"/>
          <a:ext cx="8784975" cy="4538808"/>
        </p:xfrm>
        <a:graphic>
          <a:graphicData uri="http://schemas.openxmlformats.org/drawingml/2006/table">
            <a:tbl>
              <a:tblPr/>
              <a:tblGrid>
                <a:gridCol w="686779"/>
                <a:gridCol w="5181873"/>
                <a:gridCol w="1512168"/>
                <a:gridCol w="1404155"/>
              </a:tblGrid>
              <a:tr h="1136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9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2 537,9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51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2 537,9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3 013,0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44624"/>
            <a:ext cx="7920880" cy="1152128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СОЦИАЛЬНОЕ ОБСЛУЖИВАНИЕ НАСЕЛЕНИЯ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306849"/>
          <a:ext cx="8784975" cy="5465405"/>
        </p:xfrm>
        <a:graphic>
          <a:graphicData uri="http://schemas.openxmlformats.org/drawingml/2006/table">
            <a:tbl>
              <a:tblPr/>
              <a:tblGrid>
                <a:gridCol w="686778"/>
                <a:gridCol w="4965850"/>
                <a:gridCol w="1548172"/>
                <a:gridCol w="1584175"/>
              </a:tblGrid>
              <a:tr h="1238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1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и социальное обслуживание населения Асбестовского городского округа до 2020 года»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1 939,4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1 028,0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06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«Социальная защита и социальная поддержка населения Асбестовского городского округа»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1 137,4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1 028,0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06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 организации пожизненного содержания одиноких, пожилых граждан Асбестовского городского округа»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06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«Комплексные меры противодействия распространению наркомании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округе»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06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 мерах по предупреждению ВИЧ-инфекции на территории Асбестовского городского округа»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-27384"/>
            <a:ext cx="7920880" cy="1152128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СОЦИАЛЬНО-ЭКОНОМИЧЕСКОЙ ПОЛИТИКИ НА ТЕРРИТОРИИ АСБЕСТОВСКОГО ГОРОДСКОГО ОКРУГА» ДО 2020 ГОДА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179512" y="1304764"/>
          <a:ext cx="8784976" cy="4574855"/>
        </p:xfrm>
        <a:graphic>
          <a:graphicData uri="http://schemas.openxmlformats.org/drawingml/2006/table">
            <a:tbl>
              <a:tblPr/>
              <a:tblGrid>
                <a:gridCol w="818457"/>
                <a:gridCol w="4582143"/>
                <a:gridCol w="1728192"/>
                <a:gridCol w="1656184"/>
              </a:tblGrid>
              <a:tr h="1125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«Совершенствование социально-экономической политики на территории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округа» до 2020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3 982,4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1 554,0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"Комплексное развитие человеческого капитала"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576,0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"Развитие малого и среднего предпринимательства в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Асбестовском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3 337,3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730,0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"Устойчивое развитие сельских населенных пунктов Асбестовского городского округа"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248,0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260648"/>
            <a:ext cx="7920880" cy="108012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251520" y="1549887"/>
          <a:ext cx="8712968" cy="3261487"/>
        </p:xfrm>
        <a:graphic>
          <a:graphicData uri="http://schemas.openxmlformats.org/drawingml/2006/table">
            <a:tbl>
              <a:tblPr/>
              <a:tblGrid>
                <a:gridCol w="720080"/>
                <a:gridCol w="4752528"/>
                <a:gridCol w="1656184"/>
                <a:gridCol w="1584176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Асбестовского городского округа до 2020 года»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11 105,6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12 282,8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«Управление муниципальным долгом»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"Управление муниципальными финансами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11 005,6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11 882,8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260648"/>
            <a:ext cx="7920880" cy="108012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КОМФОРТНОЙ ГОРОДСКОЙ СРЕДЫ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251520" y="1549885"/>
          <a:ext cx="8712968" cy="3679314"/>
        </p:xfrm>
        <a:graphic>
          <a:graphicData uri="http://schemas.openxmlformats.org/drawingml/2006/table">
            <a:tbl>
              <a:tblPr/>
              <a:tblGrid>
                <a:gridCol w="720080"/>
                <a:gridCol w="4752528"/>
                <a:gridCol w="1656184"/>
                <a:gridCol w="1584176"/>
              </a:tblGrid>
              <a:tr h="1203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4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комфортной городской среды Асбестовского городского округа до 2020 года»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56 775,0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657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"Благоустройство дворовых территорий Асбестовского городского округа"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41 222,0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8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"Благоустройство муниципальных территорий общего пользования Асбестовского городского округа"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15 553,0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42988" y="2373313"/>
            <a:ext cx="6761162" cy="17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08" tIns="40805" rIns="81608" bIns="40805">
            <a:spAutoFit/>
          </a:bodyPr>
          <a:lstStyle/>
          <a:p>
            <a:pPr lvl="1" algn="ctr"/>
            <a:r>
              <a:rPr lang="ru-RU" altLang="ru-RU" sz="5400" b="1" dirty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</a:p>
        </p:txBody>
      </p:sp>
      <p:pic>
        <p:nvPicPr>
          <p:cNvPr id="8" name="Рисунок 7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54512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ПОДГОТОВЛЕНО СПЕЦИАЛИСТАМИ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ФИНАНСОВОГО </a:t>
            </a:r>
            <a:r>
              <a:rPr lang="ru-RU" b="1" dirty="0" smtClean="0"/>
              <a:t>УПРАВЛЕНИЯ АДМИНИСТРАЦИИ АСБЕСТОВСКОГО ГОРОДСКОГО ОКРУГА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НОЯБРЬ </a:t>
            </a:r>
            <a:r>
              <a:rPr lang="ru-RU" b="1" dirty="0" smtClean="0"/>
              <a:t>2017 </a:t>
            </a:r>
            <a:r>
              <a:rPr lang="ru-RU" b="1" dirty="0" smtClean="0"/>
              <a:t>г.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на 2018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1196752"/>
          <a:ext cx="4428492" cy="52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08004" y="2420888"/>
          <a:ext cx="4356484" cy="322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441"/>
                <a:gridCol w="1388741"/>
                <a:gridCol w="1299302"/>
              </a:tblGrid>
              <a:tr h="5258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поступлений: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Проект бюджета 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Проект</a:t>
                      </a:r>
                      <a:r>
                        <a:rPr lang="ru-RU" sz="1600" baseline="0" dirty="0" smtClean="0"/>
                        <a:t> бюджета 2018</a:t>
                      </a:r>
                      <a:endParaRPr lang="ru-RU" sz="1600" dirty="0"/>
                    </a:p>
                  </a:txBody>
                  <a:tcPr/>
                </a:tc>
              </a:tr>
              <a:tr h="52584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1 695,8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1 760,4</a:t>
                      </a:r>
                      <a:endParaRPr lang="ru-RU" sz="2000" b="1" dirty="0"/>
                    </a:p>
                  </a:txBody>
                  <a:tcPr/>
                </a:tc>
              </a:tr>
              <a:tr h="5258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702,9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624,7</a:t>
                      </a:r>
                      <a:endParaRPr lang="ru-RU" sz="2000" dirty="0"/>
                    </a:p>
                  </a:txBody>
                  <a:tcPr/>
                </a:tc>
              </a:tr>
              <a:tr h="96453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Межбюджет-ные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r>
                        <a:rPr lang="ru-RU" sz="1800" dirty="0" smtClean="0"/>
                        <a:t>трансферты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992,9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1135,7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АСБЕСТОВСКОГО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755576" y="881336"/>
          <a:ext cx="75248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716016" y="980728"/>
          <a:ext cx="4038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АСБЕСТОВСКОГО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684" y="87271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в 2018 году (%)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863588" y="1412776"/>
          <a:ext cx="7704856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НА 2018 ГОД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215516" y="908720"/>
          <a:ext cx="8748971" cy="581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332147"/>
              </a:tblGrid>
              <a:tr h="5437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Объем, млн.руб.</a:t>
                      </a:r>
                      <a:endParaRPr lang="ru-RU" sz="1400" dirty="0"/>
                    </a:p>
                  </a:txBody>
                  <a:tcPr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latin typeface="Times New Roman"/>
                        </a:rPr>
                        <a:t>624,7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3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376,8</a:t>
                      </a:r>
                    </a:p>
                  </a:txBody>
                  <a:tcPr marL="9525" marR="9525" marT="9525" marB="0"/>
                </a:tc>
              </a:tr>
              <a:tr h="461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8,0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налогообложения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9,8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29,5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923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0,03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15,8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93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41,1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923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/>
                        </a:rPr>
                        <a:t>Государственная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пошлина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11,0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61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собственности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89,6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12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Платежи при пользовании природными ресурсами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04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0,1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29,6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98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810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БЕЗВОЗМЕЗДНЫЕ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ПОСТУПЛЕНИЯ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latin typeface="Times New Roman"/>
                        </a:rPr>
                        <a:t>1 135,7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НАЛОГ НА ДОХОДЫ ФИЗИЧЕСКИХ ЛИЦ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7" y="1527174"/>
          <a:ext cx="8504239" cy="467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4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400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ЗЕМЕЛЬНЫЙ НАЛОГ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gerb"/>
          <p:cNvPicPr/>
          <p:nvPr/>
        </p:nvPicPr>
        <p:blipFill>
          <a:blip r:embed="rId4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921</TotalTime>
  <Words>2484</Words>
  <Application>Microsoft Office PowerPoint</Application>
  <PresentationFormat>Экран (4:3)</PresentationFormat>
  <Paragraphs>560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Официальная</vt:lpstr>
      <vt:lpstr>О ПРОЕКТЕ БЮДЖЕТА  АСБЕСТОВСКОГО ГОРОДСКОГО ОКРУГА  НА 2018 ГОД  И ПЛАНОВЫЙ ПЕРИОД 2019 И 2020 ГОДОВ</vt:lpstr>
      <vt:lpstr>      НОРМАТИВНО-ПРАВОВАЯ БАЗА </vt:lpstr>
      <vt:lpstr>ОСНОВНЫЕ  ПАРАМЕТРЫ ПРОЕКТА   БЮДЖЕТА АСБЕСТОВСКОГО ГОРОДСКОГО ОКРУГА  на 2018 год и плановый период 2019 и 2020 годов</vt:lpstr>
      <vt:lpstr>     ДОХОДЫ БЮДЖЕТА на 2018 год</vt:lpstr>
      <vt:lpstr>ДОХОДЫ БЮДЖЕТА АСБЕСТОВСКОГО  ГОРОДСКОГО ОКРУГА</vt:lpstr>
      <vt:lpstr>ДОХОДЫ БЮДЖЕТА АСБЕСТОВСКОГО  ГОРОДСКОГО ОКРУГА</vt:lpstr>
      <vt:lpstr>ДОХОДЫ БЮДЖЕТА НА 2018 ГОД</vt:lpstr>
      <vt:lpstr> НАЛОГ НА ДОХОДЫ ФИЗИЧЕСКИХ ЛИЦ</vt:lpstr>
      <vt:lpstr>ЗЕМЕЛЬНЫЙ НАЛОГ </vt:lpstr>
      <vt:lpstr> ДОХОДЫ ОТ ИСПОЛЬЗОВАНИЯ ИМУЩЕСТВА,  НАХОДЯЩЕГОСЯ В ГОСУДАРСТВЕННОЙ  И МУНИЦИПАЛЬНОЙ СОБСТВЕННОСТИ</vt:lpstr>
      <vt:lpstr>СТРУКТУРА ПОСТУПЛЕНИЙ  ИЗ ОБЛАСТНОГО БЮДЖЕТА</vt:lpstr>
      <vt:lpstr>РАСХОДЫ БЮДЖЕТА АСБЕСТОВСКОГО ГОРОДСКОГО ОКРУГА НА 2018 ГОД</vt:lpstr>
      <vt:lpstr>РАСХОДЫ БЮДЖЕТА АСБЕСТОВСКОГО ГОРОДСКОГО ОКРУГА</vt:lpstr>
      <vt:lpstr>РАСХОДЫ БЮДЖЕТА в 2018 году по главным распорядителям (в млн. руб.)</vt:lpstr>
      <vt:lpstr>РАСХОДЫ БЮДЖЕТА на 2018 год  ПО ФУНКЦИОНАЛЬНЫМ НАПРАВЛЕНИЯМ</vt:lpstr>
      <vt:lpstr>ОБЩЕГОРОДСКИЕ РАСХОДЫ</vt:lpstr>
      <vt:lpstr>ОРГАНИЗАЦИЯ ТРАНСПОРТНОГО ОБСЛУЖИВАНИЯ НАСЕЛЕНИЯ </vt:lpstr>
      <vt:lpstr>ДОРОЖНОЕ ХОЗЯЙСТВО</vt:lpstr>
      <vt:lpstr>Расходы на благоустройство</vt:lpstr>
      <vt:lpstr>   РАСХОДЫ БЮДЖЕТА АСБЕСТОВСКОГО ГОРОДСКОГО            ОКРУГА НА РЕАЛИЗАЦИЮ МУНИЦИПАЛЬНЫХ ПРОГРАММ</vt:lpstr>
      <vt:lpstr>РАСХОДЫ БЮДЖЕТА АСБЕСТОВСКОГО ГОРОДСКОГО            ОКРУГА НА РЕАЛИЗАЦИЮ МУНИЦИПАЛЬНЫХ ПРОГРАММ</vt:lpstr>
      <vt:lpstr>МУНИЦИПАЛЬНАЯ ПРОГРАММА  «РАЗВИТИЕ СИСТЕМЫ ОБРАЗОВАНИЯ В АСБЕСТОВСКОМ ГОРОДСКОМ ОКРУГЕ ДО 2020 ГОДА»</vt:lpstr>
      <vt:lpstr>     МУНИЦИПАЛЬНАЯ ПРОГРАММА «РАЗВИТИЕ ЖИЛИЩНО-КОММУНАЛЬНОГО ХОЗЯЙСТВА И ПОВЫШЕНИЕ ЭНЕРГЕТИЧЕСКОЙ ЭФФЕКТИВНОСТИ В АСБЕСТОВСКОМ ГОРОДСКОМ ОКРУГЕ ДО 2020 ГОДА»</vt:lpstr>
      <vt:lpstr>    МУНИЦИПАЛЬНАЯ ПРОГРАММА «РАЗВИТИЕ ТРАНСПОРТА, ДОРОЖНОГО ХОЗЯЙСТВА, СВЯЗИ И ИНФОРМАЦИОННЫХ ТЕХНОЛОГИЙ АСБЕСТОВСКОГО ГОРОДСКОГО ОКРУГА  ДО 2020 ГОДА» </vt:lpstr>
      <vt:lpstr>    МУНИЦИПАЛЬНАЯ ПРОГРАММА «ПОВЫШЕНИЕ ЭФФЕКТИВНОСТИ УПРАВЛЕНИЯ МУНИЦИПАЛЬНОЙ СОБСТВЕННОСТЬЮ  АСБЕСТОВСКОГО ГОРОДСКОГО ОКРУГА  ДО 2020 ГОДА» </vt:lpstr>
      <vt:lpstr> МУНИЦИПАЛЬНАЯ ПРОГРАММА «РАЗВИТИЕ КУЛЬТУРЫ В АСБЕСТОВСКОМ ГОРОДСКОМ ОКРУГЕ ДО 2020 ГОДА» </vt:lpstr>
      <vt:lpstr>МУНИЦИПАЛЬНАЯ ПРОГРАММА «РАЗВИТИЕ ФИЗИЧЕСКОЙ КУЛЬТУРЫ И СПОРТА В АСБЕСТОВСКОМ ГОРОДСКОМ ОКРУГЕ ДО 2020 ГОДА»</vt:lpstr>
      <vt:lpstr>МУНИЦИПАЛЬНАЯ ПРОГРАММА «РЕАЛИЗАЦИЯ ОСНОВНЫХ НАПРАВЛЕНИЙ ГОСУДАРСТВЕННОЙ ПОЛИТИКИ В СТРОИТЕЛЬНОМ КОМПЛЕКСЕ АСБЕСТОВСКОГО ГОРОДСКОГО ОКРУГА ДО 2020 ГОДА»</vt:lpstr>
      <vt:lpstr>МУНИЦИПАЛЬНАЯ ПРОГРАММА «ОБЕСПЕЧЕНИЕ ОБЩЕСТВЕННОЙ БЕЗОПАСНОСТИ НА ТЕРРИТОРИИ АСБЕСТОВСКОГО ГОРОДСКОГО ОКРУГА ДО 2020 ГОДА»</vt:lpstr>
      <vt:lpstr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ГОДА»</vt:lpstr>
      <vt:lpstr>МУНИЦИПАЛЬНАЯ ПРОГРАММА «СОЦИАЛЬНАЯ ПОДДЕРЖКА И СОЦИАЛЬНОЕ ОБСЛУЖИВАНИЕ НАСЕЛЕНИЯ АСБЕСТОВСКОГО ГОРОДСКОГО ОКРУГА ДО 2020 ГОДА»</vt:lpstr>
      <vt:lpstr>МУНИЦИПАЛЬНАЯ ПРОГРАММА «СОВЕРШЕНСТВОВАНИЕ СОЦИАЛЬНО-ЭКОНОМИЧЕСКОЙ ПОЛИТИКИ НА ТЕРРИТОРИИ АСБЕСТОВСКОГО ГОРОДСКОГО ОКРУГА» ДО 2020 ГОДА</vt:lpstr>
      <vt:lpstr>МУНИЦИПАЛЬНАЯ ПРОГРАММА «УПРАВЛЕНИЕ МУНИЦИПАЛЬНЫМИ ФИНАНСАМИ АСБЕСТОВСКОГО ГОРОДСКОГО ОКРУГА ДО 2020 ГОДА»</vt:lpstr>
      <vt:lpstr>МУНИЦИПАЛЬНАЯ ПРОГРАММА «ФОРМИРОВАНИЕ КОМФОРТНОЙ ГОРОДСКОЙ СРЕДЫ АСБЕСТОВСКОГО ГОРОДСКОГО ОКРУГА ДО 2020 ГОДА»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ПРОЕКТЕ БЮДЖЕТА АСБЕСТОВСКОГО ГОРОДСКОГО ОКРУГА  на 2016 год</dc:title>
  <dc:creator>Tatyana</dc:creator>
  <cp:lastModifiedBy>Татьяна С. Ковязина</cp:lastModifiedBy>
  <cp:revision>189</cp:revision>
  <dcterms:created xsi:type="dcterms:W3CDTF">2015-12-09T15:46:34Z</dcterms:created>
  <dcterms:modified xsi:type="dcterms:W3CDTF">2017-11-16T04:44:48Z</dcterms:modified>
</cp:coreProperties>
</file>