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9" r:id="rId3"/>
    <p:sldId id="263" r:id="rId4"/>
    <p:sldId id="264" r:id="rId5"/>
    <p:sldId id="266" r:id="rId6"/>
    <p:sldId id="256" r:id="rId7"/>
    <p:sldId id="267" r:id="rId8"/>
    <p:sldId id="268" r:id="rId9"/>
    <p:sldId id="273" r:id="rId10"/>
    <p:sldId id="270" r:id="rId11"/>
    <p:sldId id="271" r:id="rId12"/>
    <p:sldId id="272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8273848162221426E-3"/>
          <c:y val="8.5987599725845867E-3"/>
          <c:w val="0.99116856479789728"/>
          <c:h val="0.84335562670518482"/>
        </c:manualLayout>
      </c:layout>
      <c:bar3DChart>
        <c:barDir val="col"/>
        <c:grouping val="clustered"/>
        <c:shape val="cylinder"/>
        <c:axId val="49212416"/>
        <c:axId val="63591168"/>
        <c:axId val="0"/>
      </c:bar3DChart>
      <c:catAx>
        <c:axId val="4921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591168"/>
        <c:crosses val="autoZero"/>
        <c:auto val="1"/>
        <c:lblAlgn val="ctr"/>
        <c:lblOffset val="100"/>
      </c:catAx>
      <c:valAx>
        <c:axId val="63591168"/>
        <c:scaling>
          <c:orientation val="minMax"/>
          <c:min val="1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one"/>
        <c:crossAx val="4921241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8273848162221391E-3"/>
          <c:y val="8.5987599725845867E-3"/>
          <c:w val="0.99116856479789739"/>
          <c:h val="0.84335562670518471"/>
        </c:manualLayout>
      </c:layout>
      <c:bar3DChart>
        <c:barDir val="col"/>
        <c:grouping val="clustered"/>
        <c:shape val="cylinder"/>
        <c:axId val="49478656"/>
        <c:axId val="63951616"/>
        <c:axId val="0"/>
      </c:bar3DChart>
      <c:catAx>
        <c:axId val="49478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951616"/>
        <c:crosses val="autoZero"/>
        <c:auto val="1"/>
        <c:lblAlgn val="ctr"/>
        <c:lblOffset val="100"/>
      </c:catAx>
      <c:valAx>
        <c:axId val="63951616"/>
        <c:scaling>
          <c:orientation val="minMax"/>
          <c:min val="1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one"/>
        <c:crossAx val="4947865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МCП,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dd/mm/yyyy</c:formatCode>
                <c:ptCount val="3"/>
                <c:pt idx="0">
                  <c:v>43466</c:v>
                </c:pt>
                <c:pt idx="1">
                  <c:v>43831</c:v>
                </c:pt>
                <c:pt idx="2">
                  <c:v>43922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2173</c:v>
                </c:pt>
                <c:pt idx="1">
                  <c:v>2124</c:v>
                </c:pt>
                <c:pt idx="2">
                  <c:v>2089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Приостановили деятельность, ед.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dd/mm/yyyy</c:formatCode>
                <c:ptCount val="3"/>
                <c:pt idx="0">
                  <c:v>43466</c:v>
                </c:pt>
                <c:pt idx="1">
                  <c:v>43831</c:v>
                </c:pt>
                <c:pt idx="2">
                  <c:v>43922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482</c:v>
                </c:pt>
              </c:numCache>
            </c:numRef>
          </c:val>
        </c:ser>
        <c:gapWidth val="219"/>
        <c:overlap val="-27"/>
        <c:axId val="49283456"/>
        <c:axId val="49284992"/>
      </c:barChart>
      <c:catAx>
        <c:axId val="49283456"/>
        <c:scaling>
          <c:orientation val="minMax"/>
        </c:scaling>
        <c:axPos val="b"/>
        <c:numFmt formatCode="dd/mm/yy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9284992"/>
        <c:crosses val="autoZero"/>
        <c:lblAlgn val="ctr"/>
        <c:lblOffset val="100"/>
        <c:tickMarkSkip val="1"/>
      </c:catAx>
      <c:valAx>
        <c:axId val="49284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928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88801399825045E-2"/>
          <c:y val="0.88058705119621306"/>
          <c:w val="0.97515551181102367"/>
          <c:h val="0.1193505346232846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НТО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Асбестовского городского округа</a:t>
            </a:r>
          </a:p>
        </c:rich>
      </c:tx>
      <c:layout>
        <c:manualLayout>
          <c:xMode val="edge"/>
          <c:yMode val="edge"/>
          <c:x val="0.17439181928566164"/>
          <c:y val="2.4326798938049028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Размещение НТО на территории Асбестовского городского округа</c:v>
                </c:pt>
              </c:strCache>
            </c:strRef>
          </c:tx>
          <c:dPt>
            <c:idx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Нестационарные торговые объекты</c:v>
                </c:pt>
                <c:pt idx="1">
                  <c:v>Лотки</c:v>
                </c:pt>
                <c:pt idx="2">
                  <c:v>Магазины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406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736B5-650D-4489-B75C-683A50041F69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B85518A-710C-443C-B1DB-20BB24858D7B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Авиаперевозки, аэропортовая деятельность, автоперевозки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E10601-5A8A-467F-9BEC-52BB0C885C6E}" type="parTrans" cxnId="{96295E14-241B-4C4E-8441-6B58D8737289}">
      <dgm:prSet/>
      <dgm:spPr/>
      <dgm:t>
        <a:bodyPr/>
        <a:lstStyle/>
        <a:p>
          <a:endParaRPr lang="ru-RU"/>
        </a:p>
      </dgm:t>
    </dgm:pt>
    <dgm:pt modelId="{2A481814-E267-4E09-8293-0721ED68EFD8}" type="sibTrans" cxnId="{96295E14-241B-4C4E-8441-6B58D8737289}">
      <dgm:prSet/>
      <dgm:spPr/>
      <dgm:t>
        <a:bodyPr/>
        <a:lstStyle/>
        <a:p>
          <a:endParaRPr lang="ru-RU"/>
        </a:p>
      </dgm:t>
    </dgm:pt>
    <dgm:pt modelId="{81487F14-3012-407D-AADB-EF028DD4422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Культура, организация досуга и развлечений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5A89F0-3E1B-431C-8D1A-8DCF6BBDC8BF}" type="parTrans" cxnId="{E2032A3C-99FD-48E1-8E93-112E587F440B}">
      <dgm:prSet/>
      <dgm:spPr/>
      <dgm:t>
        <a:bodyPr/>
        <a:lstStyle/>
        <a:p>
          <a:endParaRPr lang="ru-RU"/>
        </a:p>
      </dgm:t>
    </dgm:pt>
    <dgm:pt modelId="{8F697E08-AB9E-4D5F-976F-44A9557EAACA}" type="sibTrans" cxnId="{E2032A3C-99FD-48E1-8E93-112E587F440B}">
      <dgm:prSet/>
      <dgm:spPr/>
      <dgm:t>
        <a:bodyPr/>
        <a:lstStyle/>
        <a:p>
          <a:endParaRPr lang="ru-RU"/>
        </a:p>
      </dgm:t>
    </dgm:pt>
    <dgm:pt modelId="{F45D602B-126B-4155-B7DD-DA807C92D4D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Физкультурно-оздоровительная деятельность и спорт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566D8E-4E79-408E-8BD3-CBF3D29BDDBB}" type="parTrans" cxnId="{5EC85CEA-0387-4727-B0F4-518CB948A30F}">
      <dgm:prSet/>
      <dgm:spPr/>
      <dgm:t>
        <a:bodyPr/>
        <a:lstStyle/>
        <a:p>
          <a:endParaRPr lang="ru-RU"/>
        </a:p>
      </dgm:t>
    </dgm:pt>
    <dgm:pt modelId="{8C04D649-0DC1-46A0-A5D0-F6F3B715D9E9}" type="sibTrans" cxnId="{5EC85CEA-0387-4727-B0F4-518CB948A30F}">
      <dgm:prSet/>
      <dgm:spPr/>
      <dgm:t>
        <a:bodyPr/>
        <a:lstStyle/>
        <a:p>
          <a:endParaRPr lang="ru-RU"/>
        </a:p>
      </dgm:t>
    </dgm:pt>
    <dgm:pt modelId="{9F6CB759-A912-465D-800B-95AA67E7DAED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Деятельность туристических агентств и организаций сфере туризма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E237A81-FD3B-4D23-94CF-15B01146BD8C}" type="parTrans" cxnId="{7566F63F-40AF-4419-AB12-8B5D167EC751}">
      <dgm:prSet/>
      <dgm:spPr/>
      <dgm:t>
        <a:bodyPr/>
        <a:lstStyle/>
        <a:p>
          <a:endParaRPr lang="ru-RU"/>
        </a:p>
      </dgm:t>
    </dgm:pt>
    <dgm:pt modelId="{0AC0FB98-283C-4A95-8E14-20348D54930D}" type="sibTrans" cxnId="{7566F63F-40AF-4419-AB12-8B5D167EC751}">
      <dgm:prSet/>
      <dgm:spPr/>
      <dgm:t>
        <a:bodyPr/>
        <a:lstStyle/>
        <a:p>
          <a:endParaRPr lang="ru-RU"/>
        </a:p>
      </dgm:t>
    </dgm:pt>
    <dgm:pt modelId="{562E5EF5-0FDB-4DF9-A5EE-3BB0ED0AEE64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Гостиничный бизнес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6D2C9BF-ACFC-45F4-BA5B-1B0A366CD87F}" type="parTrans" cxnId="{54EF7B68-5DEE-490E-9006-BED1CBD139BD}">
      <dgm:prSet/>
      <dgm:spPr/>
      <dgm:t>
        <a:bodyPr/>
        <a:lstStyle/>
        <a:p>
          <a:endParaRPr lang="ru-RU"/>
        </a:p>
      </dgm:t>
    </dgm:pt>
    <dgm:pt modelId="{EE869072-CC23-40F8-B384-9B848373E9A3}" type="sibTrans" cxnId="{54EF7B68-5DEE-490E-9006-BED1CBD139BD}">
      <dgm:prSet/>
      <dgm:spPr/>
      <dgm:t>
        <a:bodyPr/>
        <a:lstStyle/>
        <a:p>
          <a:endParaRPr lang="ru-RU"/>
        </a:p>
      </dgm:t>
    </dgm:pt>
    <dgm:pt modelId="{0D1C4B27-6249-467C-9F83-0DF8CCB4094D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Общественное питание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3A1B57-A446-4C9E-AD99-24A1AA80692A}" type="parTrans" cxnId="{F95F7781-1923-4F5C-AA32-6B20866B2D2D}">
      <dgm:prSet/>
      <dgm:spPr/>
      <dgm:t>
        <a:bodyPr/>
        <a:lstStyle/>
        <a:p>
          <a:endParaRPr lang="ru-RU"/>
        </a:p>
      </dgm:t>
    </dgm:pt>
    <dgm:pt modelId="{D21CD137-E981-42A8-AA76-C0E8F36A58CC}" type="sibTrans" cxnId="{F95F7781-1923-4F5C-AA32-6B20866B2D2D}">
      <dgm:prSet/>
      <dgm:spPr/>
      <dgm:t>
        <a:bodyPr/>
        <a:lstStyle/>
        <a:p>
          <a:endParaRPr lang="ru-RU"/>
        </a:p>
      </dgm:t>
    </dgm:pt>
    <dgm:pt modelId="{8EC8BC89-A9C8-4620-9CEE-238B96B43AF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Деятельность организаций дополнительного образования, негосударственных образовательных учреждений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AA891F1-B0BC-4CF2-AABE-7AFA4F13AB9D}" type="parTrans" cxnId="{694E85DF-4890-404D-BF89-DA1F4B928F1F}">
      <dgm:prSet/>
      <dgm:spPr/>
      <dgm:t>
        <a:bodyPr/>
        <a:lstStyle/>
        <a:p>
          <a:endParaRPr lang="ru-RU"/>
        </a:p>
      </dgm:t>
    </dgm:pt>
    <dgm:pt modelId="{1493D28F-CFA4-419F-A758-03C1623D7EC5}" type="sibTrans" cxnId="{694E85DF-4890-404D-BF89-DA1F4B928F1F}">
      <dgm:prSet/>
      <dgm:spPr/>
      <dgm:t>
        <a:bodyPr/>
        <a:lstStyle/>
        <a:p>
          <a:endParaRPr lang="ru-RU"/>
        </a:p>
      </dgm:t>
    </dgm:pt>
    <dgm:pt modelId="{ED9AE1D7-8774-45E4-8318-AB7A3E8479DB}" type="pres">
      <dgm:prSet presAssocID="{C66736B5-650D-4489-B75C-683A50041F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117C0-AB96-457B-B062-905A17958BD3}" type="pres">
      <dgm:prSet presAssocID="{AB85518A-710C-443C-B1DB-20BB24858D7B}" presName="circ1" presStyleLbl="vennNode1" presStyleIdx="0" presStyleCnt="7" custScaleX="118998" custScaleY="122635" custLinFactNeighborX="-11832" custLinFactNeighborY="35199"/>
      <dgm:spPr/>
    </dgm:pt>
    <dgm:pt modelId="{5913013B-7C90-40E6-A77C-6A0745568301}" type="pres">
      <dgm:prSet presAssocID="{AB85518A-710C-443C-B1DB-20BB24858D7B}" presName="circ1Tx" presStyleLbl="revTx" presStyleIdx="0" presStyleCnt="0" custScaleX="127719" custLinFactNeighborX="90956" custLinFactNeighborY="29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273EF-1118-4897-9639-B57DD8C15159}" type="pres">
      <dgm:prSet presAssocID="{81487F14-3012-407D-AADB-EF028DD4422C}" presName="circ2" presStyleLbl="vennNode1" presStyleIdx="1" presStyleCnt="7" custScaleX="121000" custScaleY="121000" custLinFactNeighborX="-63972" custLinFactNeighborY="-37198"/>
      <dgm:spPr/>
    </dgm:pt>
    <dgm:pt modelId="{49C209CB-D12D-44D6-9B8A-184AF2F2ACBB}" type="pres">
      <dgm:prSet presAssocID="{81487F14-3012-407D-AADB-EF028DD4422C}" presName="circ2Tx" presStyleLbl="revTx" presStyleIdx="0" presStyleCnt="0" custScaleX="111035" custLinFactNeighborX="41802" custLinFactNeighborY="5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1028-447B-4FE3-9F93-B5CD88F762E9}" type="pres">
      <dgm:prSet presAssocID="{F45D602B-126B-4155-B7DD-DA807C92D4DE}" presName="circ3" presStyleLbl="vennNode1" presStyleIdx="2" presStyleCnt="7" custScaleX="121000" custScaleY="121000" custLinFactX="-17452" custLinFactNeighborX="-100000" custLinFactNeighborY="-23564"/>
      <dgm:spPr/>
    </dgm:pt>
    <dgm:pt modelId="{86746A05-FAB6-493B-9136-AEE6E6532AD9}" type="pres">
      <dgm:prSet presAssocID="{F45D602B-126B-4155-B7DD-DA807C92D4DE}" presName="circ3Tx" presStyleLbl="revTx" presStyleIdx="0" presStyleCnt="0" custLinFactNeighborX="39304" custLinFactNeighborY="-2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C4F5D-9B67-42F9-BA66-A36BA1669653}" type="pres">
      <dgm:prSet presAssocID="{9F6CB759-A912-465D-800B-95AA67E7DAED}" presName="circ4" presStyleLbl="vennNode1" presStyleIdx="3" presStyleCnt="7" custScaleX="121000" custScaleY="121000" custLinFactNeighborX="-66991" custLinFactNeighborY="22247"/>
      <dgm:spPr/>
    </dgm:pt>
    <dgm:pt modelId="{489815FB-7AF4-4E3C-8EE7-C9AF1FD6B6F2}" type="pres">
      <dgm:prSet presAssocID="{9F6CB759-A912-465D-800B-95AA67E7DAED}" presName="circ4Tx" presStyleLbl="revTx" presStyleIdx="0" presStyleCnt="0" custLinFactNeighborX="72623" custLinFactNeighborY="8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2ABF0-6EED-4E2A-B403-6617326D0EC4}" type="pres">
      <dgm:prSet presAssocID="{562E5EF5-0FDB-4DF9-A5EE-3BB0ED0AEE64}" presName="circ5" presStyleLbl="vennNode1" presStyleIdx="4" presStyleCnt="7" custScaleX="121000" custScaleY="121000" custLinFactNeighborX="57979" custLinFactNeighborY="-59996"/>
      <dgm:spPr/>
    </dgm:pt>
    <dgm:pt modelId="{EA2C1D71-4682-41A3-8204-3C598F4BA1BF}" type="pres">
      <dgm:prSet presAssocID="{562E5EF5-0FDB-4DF9-A5EE-3BB0ED0AEE64}" presName="circ5Tx" presStyleLbl="revTx" presStyleIdx="0" presStyleCnt="0" custScaleX="87314" custScaleY="26001" custLinFactY="-125900" custLinFactNeighborX="-378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1D6CC-A433-4656-96AA-9A8D5B17DB2D}" type="pres">
      <dgm:prSet presAssocID="{0D1C4B27-6249-467C-9F83-0DF8CCB4094D}" presName="circ6" presStyleLbl="vennNode1" presStyleIdx="5" presStyleCnt="7" custScaleX="121000" custScaleY="121000" custLinFactNeighborX="25711" custLinFactNeighborY="-11964"/>
      <dgm:spPr/>
    </dgm:pt>
    <dgm:pt modelId="{233CB5AD-C1A8-4FF4-91B2-A6C77F271763}" type="pres">
      <dgm:prSet presAssocID="{0D1C4B27-6249-467C-9F83-0DF8CCB4094D}" presName="circ6Tx" presStyleLbl="revTx" presStyleIdx="0" presStyleCnt="0" custScaleY="52516" custLinFactX="31776" custLinFactY="-100000" custLinFactNeighborX="100000" custLinFactNeighborY="-105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A041F-0817-4858-A460-C86F58FD35CC}" type="pres">
      <dgm:prSet presAssocID="{8EC8BC89-A9C8-4620-9CEE-238B96B43AFC}" presName="circ7" presStyleLbl="vennNode1" presStyleIdx="6" presStyleCnt="7" custScaleX="121000" custScaleY="121000" custLinFactNeighborX="74650" custLinFactNeighborY="61792"/>
      <dgm:spPr/>
    </dgm:pt>
    <dgm:pt modelId="{5E295086-1CC7-4C20-9FD2-2D89D2A69F9B}" type="pres">
      <dgm:prSet presAssocID="{8EC8BC89-A9C8-4620-9CEE-238B96B43AFC}" presName="circ7Tx" presStyleLbl="revTx" presStyleIdx="0" presStyleCnt="0" custScaleX="92679" custLinFactNeighborX="-47745" custLinFactNeighborY="75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EB01F-348C-4C90-A337-F005105C884A}" type="presOf" srcId="{8EC8BC89-A9C8-4620-9CEE-238B96B43AFC}" destId="{5E295086-1CC7-4C20-9FD2-2D89D2A69F9B}" srcOrd="0" destOrd="0" presId="urn:microsoft.com/office/officeart/2005/8/layout/venn1"/>
    <dgm:cxn modelId="{F95F7781-1923-4F5C-AA32-6B20866B2D2D}" srcId="{C66736B5-650D-4489-B75C-683A50041F69}" destId="{0D1C4B27-6249-467C-9F83-0DF8CCB4094D}" srcOrd="5" destOrd="0" parTransId="{183A1B57-A446-4C9E-AD99-24A1AA80692A}" sibTransId="{D21CD137-E981-42A8-AA76-C0E8F36A58CC}"/>
    <dgm:cxn modelId="{694E85DF-4890-404D-BF89-DA1F4B928F1F}" srcId="{C66736B5-650D-4489-B75C-683A50041F69}" destId="{8EC8BC89-A9C8-4620-9CEE-238B96B43AFC}" srcOrd="6" destOrd="0" parTransId="{FAA891F1-B0BC-4CF2-AABE-7AFA4F13AB9D}" sibTransId="{1493D28F-CFA4-419F-A758-03C1623D7EC5}"/>
    <dgm:cxn modelId="{C5838FF1-25D5-442D-8177-74C262A51AD8}" type="presOf" srcId="{0D1C4B27-6249-467C-9F83-0DF8CCB4094D}" destId="{233CB5AD-C1A8-4FF4-91B2-A6C77F271763}" srcOrd="0" destOrd="0" presId="urn:microsoft.com/office/officeart/2005/8/layout/venn1"/>
    <dgm:cxn modelId="{E2032A3C-99FD-48E1-8E93-112E587F440B}" srcId="{C66736B5-650D-4489-B75C-683A50041F69}" destId="{81487F14-3012-407D-AADB-EF028DD4422C}" srcOrd="1" destOrd="0" parTransId="{DC5A89F0-3E1B-431C-8D1A-8DCF6BBDC8BF}" sibTransId="{8F697E08-AB9E-4D5F-976F-44A9557EAACA}"/>
    <dgm:cxn modelId="{54EF7B68-5DEE-490E-9006-BED1CBD139BD}" srcId="{C66736B5-650D-4489-B75C-683A50041F69}" destId="{562E5EF5-0FDB-4DF9-A5EE-3BB0ED0AEE64}" srcOrd="4" destOrd="0" parTransId="{16D2C9BF-ACFC-45F4-BA5B-1B0A366CD87F}" sibTransId="{EE869072-CC23-40F8-B384-9B848373E9A3}"/>
    <dgm:cxn modelId="{66517847-16A2-4885-87EC-A9D77547A061}" type="presOf" srcId="{9F6CB759-A912-465D-800B-95AA67E7DAED}" destId="{489815FB-7AF4-4E3C-8EE7-C9AF1FD6B6F2}" srcOrd="0" destOrd="0" presId="urn:microsoft.com/office/officeart/2005/8/layout/venn1"/>
    <dgm:cxn modelId="{8B1A5BE5-40C2-49EE-85FF-DCB5C01533ED}" type="presOf" srcId="{AB85518A-710C-443C-B1DB-20BB24858D7B}" destId="{5913013B-7C90-40E6-A77C-6A0745568301}" srcOrd="0" destOrd="0" presId="urn:microsoft.com/office/officeart/2005/8/layout/venn1"/>
    <dgm:cxn modelId="{5EC85CEA-0387-4727-B0F4-518CB948A30F}" srcId="{C66736B5-650D-4489-B75C-683A50041F69}" destId="{F45D602B-126B-4155-B7DD-DA807C92D4DE}" srcOrd="2" destOrd="0" parTransId="{14566D8E-4E79-408E-8BD3-CBF3D29BDDBB}" sibTransId="{8C04D649-0DC1-46A0-A5D0-F6F3B715D9E9}"/>
    <dgm:cxn modelId="{388E7409-76B6-4832-AA47-A39E4D678D67}" type="presOf" srcId="{562E5EF5-0FDB-4DF9-A5EE-3BB0ED0AEE64}" destId="{EA2C1D71-4682-41A3-8204-3C598F4BA1BF}" srcOrd="0" destOrd="0" presId="urn:microsoft.com/office/officeart/2005/8/layout/venn1"/>
    <dgm:cxn modelId="{787C1092-67BA-438F-93AB-EF4289E6546F}" type="presOf" srcId="{F45D602B-126B-4155-B7DD-DA807C92D4DE}" destId="{86746A05-FAB6-493B-9136-AEE6E6532AD9}" srcOrd="0" destOrd="0" presId="urn:microsoft.com/office/officeart/2005/8/layout/venn1"/>
    <dgm:cxn modelId="{F053E66C-7997-4EA6-8852-020889AF07FE}" type="presOf" srcId="{C66736B5-650D-4489-B75C-683A50041F69}" destId="{ED9AE1D7-8774-45E4-8318-AB7A3E8479DB}" srcOrd="0" destOrd="0" presId="urn:microsoft.com/office/officeart/2005/8/layout/venn1"/>
    <dgm:cxn modelId="{96295E14-241B-4C4E-8441-6B58D8737289}" srcId="{C66736B5-650D-4489-B75C-683A50041F69}" destId="{AB85518A-710C-443C-B1DB-20BB24858D7B}" srcOrd="0" destOrd="0" parTransId="{46E10601-5A8A-467F-9BEC-52BB0C885C6E}" sibTransId="{2A481814-E267-4E09-8293-0721ED68EFD8}"/>
    <dgm:cxn modelId="{7566F63F-40AF-4419-AB12-8B5D167EC751}" srcId="{C66736B5-650D-4489-B75C-683A50041F69}" destId="{9F6CB759-A912-465D-800B-95AA67E7DAED}" srcOrd="3" destOrd="0" parTransId="{3E237A81-FD3B-4D23-94CF-15B01146BD8C}" sibTransId="{0AC0FB98-283C-4A95-8E14-20348D54930D}"/>
    <dgm:cxn modelId="{46DAE4B2-CEF0-43D8-97E0-79793D5DF78A}" type="presOf" srcId="{81487F14-3012-407D-AADB-EF028DD4422C}" destId="{49C209CB-D12D-44D6-9B8A-184AF2F2ACBB}" srcOrd="0" destOrd="0" presId="urn:microsoft.com/office/officeart/2005/8/layout/venn1"/>
    <dgm:cxn modelId="{5A7D47BA-7919-48D1-971F-500E41BBC064}" type="presParOf" srcId="{ED9AE1D7-8774-45E4-8318-AB7A3E8479DB}" destId="{053117C0-AB96-457B-B062-905A17958BD3}" srcOrd="0" destOrd="0" presId="urn:microsoft.com/office/officeart/2005/8/layout/venn1"/>
    <dgm:cxn modelId="{95D00678-8896-4A2B-9A91-D832BF50216E}" type="presParOf" srcId="{ED9AE1D7-8774-45E4-8318-AB7A3E8479DB}" destId="{5913013B-7C90-40E6-A77C-6A0745568301}" srcOrd="1" destOrd="0" presId="urn:microsoft.com/office/officeart/2005/8/layout/venn1"/>
    <dgm:cxn modelId="{EBB304EB-F2AC-4887-8E30-4811E8CBC429}" type="presParOf" srcId="{ED9AE1D7-8774-45E4-8318-AB7A3E8479DB}" destId="{42A273EF-1118-4897-9639-B57DD8C15159}" srcOrd="2" destOrd="0" presId="urn:microsoft.com/office/officeart/2005/8/layout/venn1"/>
    <dgm:cxn modelId="{B8EDEBC5-7E3F-4E6B-A9E2-A2D702666D22}" type="presParOf" srcId="{ED9AE1D7-8774-45E4-8318-AB7A3E8479DB}" destId="{49C209CB-D12D-44D6-9B8A-184AF2F2ACBB}" srcOrd="3" destOrd="0" presId="urn:microsoft.com/office/officeart/2005/8/layout/venn1"/>
    <dgm:cxn modelId="{C0AAD18F-0B54-4F00-8001-9C086FE701A3}" type="presParOf" srcId="{ED9AE1D7-8774-45E4-8318-AB7A3E8479DB}" destId="{A0561028-447B-4FE3-9F93-B5CD88F762E9}" srcOrd="4" destOrd="0" presId="urn:microsoft.com/office/officeart/2005/8/layout/venn1"/>
    <dgm:cxn modelId="{689F9374-D448-4F5E-844C-953BB413A9F3}" type="presParOf" srcId="{ED9AE1D7-8774-45E4-8318-AB7A3E8479DB}" destId="{86746A05-FAB6-493B-9136-AEE6E6532AD9}" srcOrd="5" destOrd="0" presId="urn:microsoft.com/office/officeart/2005/8/layout/venn1"/>
    <dgm:cxn modelId="{890D01C7-7303-43A9-8410-8D790F7863DA}" type="presParOf" srcId="{ED9AE1D7-8774-45E4-8318-AB7A3E8479DB}" destId="{FF3C4F5D-9B67-42F9-BA66-A36BA1669653}" srcOrd="6" destOrd="0" presId="urn:microsoft.com/office/officeart/2005/8/layout/venn1"/>
    <dgm:cxn modelId="{6DE19907-BCBB-43F2-8AAA-B3EAFAA6AE4A}" type="presParOf" srcId="{ED9AE1D7-8774-45E4-8318-AB7A3E8479DB}" destId="{489815FB-7AF4-4E3C-8EE7-C9AF1FD6B6F2}" srcOrd="7" destOrd="0" presId="urn:microsoft.com/office/officeart/2005/8/layout/venn1"/>
    <dgm:cxn modelId="{CF27B5B8-92F7-4BB4-8AF6-1B5C19E62FB1}" type="presParOf" srcId="{ED9AE1D7-8774-45E4-8318-AB7A3E8479DB}" destId="{5E62ABF0-6EED-4E2A-B403-6617326D0EC4}" srcOrd="8" destOrd="0" presId="urn:microsoft.com/office/officeart/2005/8/layout/venn1"/>
    <dgm:cxn modelId="{458A9A67-0D96-432D-AE18-E00B0D90E718}" type="presParOf" srcId="{ED9AE1D7-8774-45E4-8318-AB7A3E8479DB}" destId="{EA2C1D71-4682-41A3-8204-3C598F4BA1BF}" srcOrd="9" destOrd="0" presId="urn:microsoft.com/office/officeart/2005/8/layout/venn1"/>
    <dgm:cxn modelId="{0F305F3E-B8A0-43A9-A582-A9C138655F0C}" type="presParOf" srcId="{ED9AE1D7-8774-45E4-8318-AB7A3E8479DB}" destId="{0181D6CC-A433-4656-96AA-9A8D5B17DB2D}" srcOrd="10" destOrd="0" presId="urn:microsoft.com/office/officeart/2005/8/layout/venn1"/>
    <dgm:cxn modelId="{F0E4173F-CE91-4DCD-8FE7-D739A903F990}" type="presParOf" srcId="{ED9AE1D7-8774-45E4-8318-AB7A3E8479DB}" destId="{233CB5AD-C1A8-4FF4-91B2-A6C77F271763}" srcOrd="11" destOrd="0" presId="urn:microsoft.com/office/officeart/2005/8/layout/venn1"/>
    <dgm:cxn modelId="{619C2F38-CD26-48FC-AD73-BBDF224AEA4B}" type="presParOf" srcId="{ED9AE1D7-8774-45E4-8318-AB7A3E8479DB}" destId="{2C5A041F-0817-4858-A460-C86F58FD35CC}" srcOrd="12" destOrd="0" presId="urn:microsoft.com/office/officeart/2005/8/layout/venn1"/>
    <dgm:cxn modelId="{7EABDB36-10C5-4EDF-9313-FC6771523A66}" type="presParOf" srcId="{ED9AE1D7-8774-45E4-8318-AB7A3E8479DB}" destId="{5E295086-1CC7-4C20-9FD2-2D89D2A69F9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CB6F2-3189-4EC6-B762-3CFC6815DA21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55A9A93-3B50-433C-BC20-9DBC134E6144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Информационная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DC4E99-00C5-4D2A-8DB2-9869648B731C}" type="parTrans" cxnId="{494EFEF7-4A6D-42C4-80FD-397C63E91612}">
      <dgm:prSet/>
      <dgm:spPr/>
      <dgm:t>
        <a:bodyPr/>
        <a:lstStyle/>
        <a:p>
          <a:endParaRPr lang="ru-RU"/>
        </a:p>
      </dgm:t>
    </dgm:pt>
    <dgm:pt modelId="{58CE30EB-7AFF-4174-9BC7-5ECC9EE63325}" type="sibTrans" cxnId="{494EFEF7-4A6D-42C4-80FD-397C63E91612}">
      <dgm:prSet/>
      <dgm:spPr/>
      <dgm:t>
        <a:bodyPr/>
        <a:lstStyle/>
        <a:p>
          <a:endParaRPr lang="ru-RU"/>
        </a:p>
      </dgm:t>
    </dgm:pt>
    <dgm:pt modelId="{5DEB0271-648A-43F1-8E1D-4D8D69A93B47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Имущественная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CACF16C-41C6-426D-9F56-AAFA38331B61}" type="parTrans" cxnId="{12DF8A35-A926-4819-B498-BDFB35EAFA94}">
      <dgm:prSet/>
      <dgm:spPr/>
      <dgm:t>
        <a:bodyPr/>
        <a:lstStyle/>
        <a:p>
          <a:endParaRPr lang="ru-RU"/>
        </a:p>
      </dgm:t>
    </dgm:pt>
    <dgm:pt modelId="{D83C5696-7926-4A90-A3CA-44F50051676A}" type="sibTrans" cxnId="{12DF8A35-A926-4819-B498-BDFB35EAFA94}">
      <dgm:prSet/>
      <dgm:spPr/>
      <dgm:t>
        <a:bodyPr/>
        <a:lstStyle/>
        <a:p>
          <a:endParaRPr lang="ru-RU"/>
        </a:p>
      </dgm:t>
    </dgm:pt>
    <dgm:pt modelId="{1BC3C5DA-6AF7-432F-816F-CCF0A5F2C5F2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Налоговая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3121FA-7C89-4D9C-A4E3-8AF5637CEB36}" type="parTrans" cxnId="{8CA21C73-C6FE-431E-95BD-E48373009E4E}">
      <dgm:prSet/>
      <dgm:spPr/>
      <dgm:t>
        <a:bodyPr/>
        <a:lstStyle/>
        <a:p>
          <a:endParaRPr lang="ru-RU"/>
        </a:p>
      </dgm:t>
    </dgm:pt>
    <dgm:pt modelId="{9A1FB3D0-F20F-4621-967B-4F2F3787BEFF}" type="sibTrans" cxnId="{8CA21C73-C6FE-431E-95BD-E48373009E4E}">
      <dgm:prSet/>
      <dgm:spPr/>
      <dgm:t>
        <a:bodyPr/>
        <a:lstStyle/>
        <a:p>
          <a:endParaRPr lang="ru-RU"/>
        </a:p>
      </dgm:t>
    </dgm:pt>
    <dgm:pt modelId="{6FE2148E-B040-4D08-908C-7D03B9343E18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Финансовая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51C260A-C46D-4B17-92F2-189AAB6785F1}" type="parTrans" cxnId="{CA53D959-3371-4C9E-8919-519E51540835}">
      <dgm:prSet/>
      <dgm:spPr/>
      <dgm:t>
        <a:bodyPr/>
        <a:lstStyle/>
        <a:p>
          <a:endParaRPr lang="ru-RU"/>
        </a:p>
      </dgm:t>
    </dgm:pt>
    <dgm:pt modelId="{7FEF119A-AB89-4820-B662-AD348771FDDD}" type="sibTrans" cxnId="{CA53D959-3371-4C9E-8919-519E51540835}">
      <dgm:prSet/>
      <dgm:spPr/>
      <dgm:t>
        <a:bodyPr/>
        <a:lstStyle/>
        <a:p>
          <a:endParaRPr lang="ru-RU"/>
        </a:p>
      </dgm:t>
    </dgm:pt>
    <dgm:pt modelId="{9FBBEF37-B6A9-495B-9EE4-B470DB7C6E17}" type="pres">
      <dgm:prSet presAssocID="{14ACB6F2-3189-4EC6-B762-3CFC6815DA2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D5248-6420-434A-89B6-BE2E9038B03F}" type="pres">
      <dgm:prSet presAssocID="{C55A9A93-3B50-433C-BC20-9DBC134E6144}" presName="circ1" presStyleLbl="vennNode1" presStyleIdx="0" presStyleCnt="4" custScaleX="110000" custScaleY="110000"/>
      <dgm:spPr/>
      <dgm:t>
        <a:bodyPr/>
        <a:lstStyle/>
        <a:p>
          <a:endParaRPr lang="ru-RU"/>
        </a:p>
      </dgm:t>
    </dgm:pt>
    <dgm:pt modelId="{BFC5189C-07F5-4CDA-BDB0-C5C04B57EC96}" type="pres">
      <dgm:prSet presAssocID="{C55A9A93-3B50-433C-BC20-9DBC134E61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F1E06-6D5F-451B-9B2A-8EC1D8F2DD7B}" type="pres">
      <dgm:prSet presAssocID="{5DEB0271-648A-43F1-8E1D-4D8D69A93B47}" presName="circ2" presStyleLbl="vennNode1" presStyleIdx="1" presStyleCnt="4" custScaleX="110000" custScaleY="110000"/>
      <dgm:spPr/>
      <dgm:t>
        <a:bodyPr/>
        <a:lstStyle/>
        <a:p>
          <a:endParaRPr lang="ru-RU"/>
        </a:p>
      </dgm:t>
    </dgm:pt>
    <dgm:pt modelId="{9D3EA1C2-B6DA-4FB2-AE6D-6F82B5658CF8}" type="pres">
      <dgm:prSet presAssocID="{5DEB0271-648A-43F1-8E1D-4D8D69A93B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25C1-9B43-4C9E-BBC4-2C8B5881FF91}" type="pres">
      <dgm:prSet presAssocID="{1BC3C5DA-6AF7-432F-816F-CCF0A5F2C5F2}" presName="circ3" presStyleLbl="vennNode1" presStyleIdx="2" presStyleCnt="4"/>
      <dgm:spPr/>
      <dgm:t>
        <a:bodyPr/>
        <a:lstStyle/>
        <a:p>
          <a:endParaRPr lang="ru-RU"/>
        </a:p>
      </dgm:t>
    </dgm:pt>
    <dgm:pt modelId="{8E15317C-04EE-48B1-A408-25D8188354FB}" type="pres">
      <dgm:prSet presAssocID="{1BC3C5DA-6AF7-432F-816F-CCF0A5F2C5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32F49-2849-4B0D-81E9-A80DDF1A0AC5}" type="pres">
      <dgm:prSet presAssocID="{6FE2148E-B040-4D08-908C-7D03B9343E18}" presName="circ4" presStyleLbl="vennNode1" presStyleIdx="3" presStyleCnt="4" custScaleX="110000" custScaleY="110000"/>
      <dgm:spPr/>
      <dgm:t>
        <a:bodyPr/>
        <a:lstStyle/>
        <a:p>
          <a:endParaRPr lang="ru-RU"/>
        </a:p>
      </dgm:t>
    </dgm:pt>
    <dgm:pt modelId="{C98AFB51-82BB-4154-9D95-9F4E6F9F6B87}" type="pres">
      <dgm:prSet presAssocID="{6FE2148E-B040-4D08-908C-7D03B9343E1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9A37E-4407-4416-9316-00094F015B48}" type="presOf" srcId="{C55A9A93-3B50-433C-BC20-9DBC134E6144}" destId="{BFC5189C-07F5-4CDA-BDB0-C5C04B57EC96}" srcOrd="1" destOrd="0" presId="urn:microsoft.com/office/officeart/2005/8/layout/venn1"/>
    <dgm:cxn modelId="{ED88C4FE-7F8F-42AF-8673-3F13296CE018}" type="presOf" srcId="{6FE2148E-B040-4D08-908C-7D03B9343E18}" destId="{C98AFB51-82BB-4154-9D95-9F4E6F9F6B87}" srcOrd="1" destOrd="0" presId="urn:microsoft.com/office/officeart/2005/8/layout/venn1"/>
    <dgm:cxn modelId="{3298BAF4-175D-439A-95B5-947507BEB735}" type="presOf" srcId="{14ACB6F2-3189-4EC6-B762-3CFC6815DA21}" destId="{9FBBEF37-B6A9-495B-9EE4-B470DB7C6E17}" srcOrd="0" destOrd="0" presId="urn:microsoft.com/office/officeart/2005/8/layout/venn1"/>
    <dgm:cxn modelId="{494EFEF7-4A6D-42C4-80FD-397C63E91612}" srcId="{14ACB6F2-3189-4EC6-B762-3CFC6815DA21}" destId="{C55A9A93-3B50-433C-BC20-9DBC134E6144}" srcOrd="0" destOrd="0" parTransId="{23DC4E99-00C5-4D2A-8DB2-9869648B731C}" sibTransId="{58CE30EB-7AFF-4174-9BC7-5ECC9EE63325}"/>
    <dgm:cxn modelId="{8C056104-F25E-4FF3-BE87-47DE5B6E1FFD}" type="presOf" srcId="{1BC3C5DA-6AF7-432F-816F-CCF0A5F2C5F2}" destId="{5A8525C1-9B43-4C9E-BBC4-2C8B5881FF91}" srcOrd="0" destOrd="0" presId="urn:microsoft.com/office/officeart/2005/8/layout/venn1"/>
    <dgm:cxn modelId="{1D60A48D-FF50-499D-94AB-8A8B25DEB0B0}" type="presOf" srcId="{6FE2148E-B040-4D08-908C-7D03B9343E18}" destId="{91F32F49-2849-4B0D-81E9-A80DDF1A0AC5}" srcOrd="0" destOrd="0" presId="urn:microsoft.com/office/officeart/2005/8/layout/venn1"/>
    <dgm:cxn modelId="{2A229B64-71D9-4BAE-A997-5AE8E9272502}" type="presOf" srcId="{C55A9A93-3B50-433C-BC20-9DBC134E6144}" destId="{C92D5248-6420-434A-89B6-BE2E9038B03F}" srcOrd="0" destOrd="0" presId="urn:microsoft.com/office/officeart/2005/8/layout/venn1"/>
    <dgm:cxn modelId="{8CA21C73-C6FE-431E-95BD-E48373009E4E}" srcId="{14ACB6F2-3189-4EC6-B762-3CFC6815DA21}" destId="{1BC3C5DA-6AF7-432F-816F-CCF0A5F2C5F2}" srcOrd="2" destOrd="0" parTransId="{B93121FA-7C89-4D9C-A4E3-8AF5637CEB36}" sibTransId="{9A1FB3D0-F20F-4621-967B-4F2F3787BEFF}"/>
    <dgm:cxn modelId="{3361E3EA-75CF-45A7-AA90-E36BB0081BA3}" type="presOf" srcId="{1BC3C5DA-6AF7-432F-816F-CCF0A5F2C5F2}" destId="{8E15317C-04EE-48B1-A408-25D8188354FB}" srcOrd="1" destOrd="0" presId="urn:microsoft.com/office/officeart/2005/8/layout/venn1"/>
    <dgm:cxn modelId="{6A248C14-3D23-481B-998B-8FE091EB16FE}" type="presOf" srcId="{5DEB0271-648A-43F1-8E1D-4D8D69A93B47}" destId="{9D3EA1C2-B6DA-4FB2-AE6D-6F82B5658CF8}" srcOrd="1" destOrd="0" presId="urn:microsoft.com/office/officeart/2005/8/layout/venn1"/>
    <dgm:cxn modelId="{12DF8A35-A926-4819-B498-BDFB35EAFA94}" srcId="{14ACB6F2-3189-4EC6-B762-3CFC6815DA21}" destId="{5DEB0271-648A-43F1-8E1D-4D8D69A93B47}" srcOrd="1" destOrd="0" parTransId="{3CACF16C-41C6-426D-9F56-AAFA38331B61}" sibTransId="{D83C5696-7926-4A90-A3CA-44F50051676A}"/>
    <dgm:cxn modelId="{CA53D959-3371-4C9E-8919-519E51540835}" srcId="{14ACB6F2-3189-4EC6-B762-3CFC6815DA21}" destId="{6FE2148E-B040-4D08-908C-7D03B9343E18}" srcOrd="3" destOrd="0" parTransId="{251C260A-C46D-4B17-92F2-189AAB6785F1}" sibTransId="{7FEF119A-AB89-4820-B662-AD348771FDDD}"/>
    <dgm:cxn modelId="{596CAC0F-FBE4-4D82-9141-4BCCB7AB11E3}" type="presOf" srcId="{5DEB0271-648A-43F1-8E1D-4D8D69A93B47}" destId="{DBCF1E06-6D5F-451B-9B2A-8EC1D8F2DD7B}" srcOrd="0" destOrd="0" presId="urn:microsoft.com/office/officeart/2005/8/layout/venn1"/>
    <dgm:cxn modelId="{0499B461-CC73-4F5D-96C6-57A6EFA3BB9E}" type="presParOf" srcId="{9FBBEF37-B6A9-495B-9EE4-B470DB7C6E17}" destId="{C92D5248-6420-434A-89B6-BE2E9038B03F}" srcOrd="0" destOrd="0" presId="urn:microsoft.com/office/officeart/2005/8/layout/venn1"/>
    <dgm:cxn modelId="{DF2C5E65-8061-4425-AF8C-242A3DCBFCE4}" type="presParOf" srcId="{9FBBEF37-B6A9-495B-9EE4-B470DB7C6E17}" destId="{BFC5189C-07F5-4CDA-BDB0-C5C04B57EC96}" srcOrd="1" destOrd="0" presId="urn:microsoft.com/office/officeart/2005/8/layout/venn1"/>
    <dgm:cxn modelId="{3DDD4099-548B-47CA-959D-FE1B3889E9FB}" type="presParOf" srcId="{9FBBEF37-B6A9-495B-9EE4-B470DB7C6E17}" destId="{DBCF1E06-6D5F-451B-9B2A-8EC1D8F2DD7B}" srcOrd="2" destOrd="0" presId="urn:microsoft.com/office/officeart/2005/8/layout/venn1"/>
    <dgm:cxn modelId="{30609A2E-1AE0-47A7-B5A4-E865197785EC}" type="presParOf" srcId="{9FBBEF37-B6A9-495B-9EE4-B470DB7C6E17}" destId="{9D3EA1C2-B6DA-4FB2-AE6D-6F82B5658CF8}" srcOrd="3" destOrd="0" presId="urn:microsoft.com/office/officeart/2005/8/layout/venn1"/>
    <dgm:cxn modelId="{BB1C9454-E480-470C-96B8-BA4A7CEFFC91}" type="presParOf" srcId="{9FBBEF37-B6A9-495B-9EE4-B470DB7C6E17}" destId="{5A8525C1-9B43-4C9E-BBC4-2C8B5881FF91}" srcOrd="4" destOrd="0" presId="urn:microsoft.com/office/officeart/2005/8/layout/venn1"/>
    <dgm:cxn modelId="{E7852B6D-5A38-400F-8EDE-23F53EA80A71}" type="presParOf" srcId="{9FBBEF37-B6A9-495B-9EE4-B470DB7C6E17}" destId="{8E15317C-04EE-48B1-A408-25D8188354FB}" srcOrd="5" destOrd="0" presId="urn:microsoft.com/office/officeart/2005/8/layout/venn1"/>
    <dgm:cxn modelId="{B478A152-5EED-4614-AF8F-9D684D6A378B}" type="presParOf" srcId="{9FBBEF37-B6A9-495B-9EE4-B470DB7C6E17}" destId="{91F32F49-2849-4B0D-81E9-A80DDF1A0AC5}" srcOrd="6" destOrd="0" presId="urn:microsoft.com/office/officeart/2005/8/layout/venn1"/>
    <dgm:cxn modelId="{5D414440-829E-47D8-A298-FF0D0CDF9A3D}" type="presParOf" srcId="{9FBBEF37-B6A9-495B-9EE4-B470DB7C6E17}" destId="{C98AFB51-82BB-4154-9D95-9F4E6F9F6B87}" srcOrd="7" destOrd="0" presId="urn:microsoft.com/office/officeart/2005/8/layout/venn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117C0-AB96-457B-B062-905A17958BD3}">
      <dsp:nvSpPr>
        <dsp:cNvPr id="0" name=""/>
        <dsp:cNvSpPr/>
      </dsp:nvSpPr>
      <dsp:spPr>
        <a:xfrm>
          <a:off x="2942097" y="1675993"/>
          <a:ext cx="1956361" cy="201640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13013B-7C90-40E6-A77C-6A0745568301}">
      <dsp:nvSpPr>
        <dsp:cNvPr id="0" name=""/>
        <dsp:cNvSpPr/>
      </dsp:nvSpPr>
      <dsp:spPr>
        <a:xfrm>
          <a:off x="4625239" y="296253"/>
          <a:ext cx="2405949" cy="1008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Авиаперевозки, аэропортовая деятельность, автоперевозки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5239" y="296253"/>
        <a:ext cx="2405949" cy="1008111"/>
      </dsp:txXfrm>
    </dsp:sp>
    <dsp:sp modelId="{42A273EF-1118-4897-9639-B57DD8C15159}">
      <dsp:nvSpPr>
        <dsp:cNvPr id="0" name=""/>
        <dsp:cNvSpPr/>
      </dsp:nvSpPr>
      <dsp:spPr>
        <a:xfrm>
          <a:off x="2550692" y="730927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51041"/>
            <a:satOff val="-732"/>
            <a:lumOff val="4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C209CB-D12D-44D6-9B8A-184AF2F2ACBB}">
      <dsp:nvSpPr>
        <dsp:cNvPr id="0" name=""/>
        <dsp:cNvSpPr/>
      </dsp:nvSpPr>
      <dsp:spPr>
        <a:xfrm>
          <a:off x="6252031" y="1022755"/>
          <a:ext cx="1977568" cy="11089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Культура, организация досуга и развлечений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2031" y="1022755"/>
        <a:ext cx="1977568" cy="1108923"/>
      </dsp:txXfrm>
    </dsp:sp>
    <dsp:sp modelId="{A0561028-447B-4FE3-9F93-B5CD88F762E9}">
      <dsp:nvSpPr>
        <dsp:cNvPr id="0" name=""/>
        <dsp:cNvSpPr/>
      </dsp:nvSpPr>
      <dsp:spPr>
        <a:xfrm>
          <a:off x="1789973" y="1476799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746A05-FAB6-493B-9136-AEE6E6532AD9}">
      <dsp:nvSpPr>
        <dsp:cNvPr id="0" name=""/>
        <dsp:cNvSpPr/>
      </dsp:nvSpPr>
      <dsp:spPr>
        <a:xfrm>
          <a:off x="6479634" y="2336749"/>
          <a:ext cx="1746780" cy="11845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Физкультурно-оздоровительная деятельность и спорт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9634" y="2336749"/>
        <a:ext cx="1746780" cy="1184531"/>
      </dsp:txXfrm>
    </dsp:sp>
    <dsp:sp modelId="{FF3C4F5D-9B67-42F9-BA66-A36BA1669653}">
      <dsp:nvSpPr>
        <dsp:cNvPr id="0" name=""/>
        <dsp:cNvSpPr/>
      </dsp:nvSpPr>
      <dsp:spPr>
        <a:xfrm>
          <a:off x="2285965" y="2648404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815FB-7AF4-4E3C-8EE7-C9AF1FD6B6F2}">
      <dsp:nvSpPr>
        <dsp:cNvPr id="0" name=""/>
        <dsp:cNvSpPr/>
      </dsp:nvSpPr>
      <dsp:spPr>
        <a:xfrm>
          <a:off x="6345816" y="3956839"/>
          <a:ext cx="1883783" cy="1083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Деятельность туристических агентств и организаций сфере туризма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5816" y="3956839"/>
        <a:ext cx="1883783" cy="1083720"/>
      </dsp:txXfrm>
    </dsp:sp>
    <dsp:sp modelId="{5E62ABF0-6EED-4E2A-B403-6617326D0EC4}">
      <dsp:nvSpPr>
        <dsp:cNvPr id="0" name=""/>
        <dsp:cNvSpPr/>
      </dsp:nvSpPr>
      <dsp:spPr>
        <a:xfrm>
          <a:off x="3806199" y="1296139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2C1D71-4682-41A3-8204-3C598F4BA1BF}">
      <dsp:nvSpPr>
        <dsp:cNvPr id="0" name=""/>
        <dsp:cNvSpPr/>
      </dsp:nvSpPr>
      <dsp:spPr>
        <a:xfrm>
          <a:off x="713103" y="825965"/>
          <a:ext cx="1644806" cy="281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Гостиничный бизнес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3103" y="825965"/>
        <a:ext cx="1644806" cy="281778"/>
      </dsp:txXfrm>
    </dsp:sp>
    <dsp:sp modelId="{0181D6CC-A433-4656-96AA-9A8D5B17DB2D}">
      <dsp:nvSpPr>
        <dsp:cNvPr id="0" name=""/>
        <dsp:cNvSpPr/>
      </dsp:nvSpPr>
      <dsp:spPr>
        <a:xfrm>
          <a:off x="2942103" y="1667530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3CB5AD-C1A8-4FF4-91B2-A6C77F271763}">
      <dsp:nvSpPr>
        <dsp:cNvPr id="0" name=""/>
        <dsp:cNvSpPr/>
      </dsp:nvSpPr>
      <dsp:spPr>
        <a:xfrm>
          <a:off x="2991577" y="215951"/>
          <a:ext cx="1746780" cy="622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Общественное питание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1577" y="215951"/>
        <a:ext cx="1746780" cy="622068"/>
      </dsp:txXfrm>
    </dsp:sp>
    <dsp:sp modelId="{2C5A041F-0817-4858-A460-C86F58FD35CC}">
      <dsp:nvSpPr>
        <dsp:cNvPr id="0" name=""/>
        <dsp:cNvSpPr/>
      </dsp:nvSpPr>
      <dsp:spPr>
        <a:xfrm>
          <a:off x="3865181" y="2358551"/>
          <a:ext cx="1989275" cy="1989519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295086-1CC7-4C20-9FD2-2D89D2A69F9B}">
      <dsp:nvSpPr>
        <dsp:cNvPr id="0" name=""/>
        <dsp:cNvSpPr/>
      </dsp:nvSpPr>
      <dsp:spPr>
        <a:xfrm>
          <a:off x="41583" y="1800199"/>
          <a:ext cx="1650642" cy="11089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Деятельность организаций дополнительного образования, негосударственных образовательных учреждений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83" y="1800199"/>
        <a:ext cx="1650642" cy="11089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D5248-6420-434A-89B6-BE2E9038B03F}">
      <dsp:nvSpPr>
        <dsp:cNvPr id="0" name=""/>
        <dsp:cNvSpPr/>
      </dsp:nvSpPr>
      <dsp:spPr>
        <a:xfrm>
          <a:off x="2171020" y="-14769"/>
          <a:ext cx="2816058" cy="2816058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Информационная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5950" y="364315"/>
        <a:ext cx="2166199" cy="893557"/>
      </dsp:txXfrm>
    </dsp:sp>
    <dsp:sp modelId="{DBCF1E06-6D5F-451B-9B2A-8EC1D8F2DD7B}">
      <dsp:nvSpPr>
        <dsp:cNvPr id="0" name=""/>
        <dsp:cNvSpPr/>
      </dsp:nvSpPr>
      <dsp:spPr>
        <a:xfrm>
          <a:off x="3303351" y="1117561"/>
          <a:ext cx="2816058" cy="2816058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Имущественная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9691" y="1442491"/>
        <a:ext cx="1083099" cy="2166199"/>
      </dsp:txXfrm>
    </dsp:sp>
    <dsp:sp modelId="{5A8525C1-9B43-4C9E-BBC4-2C8B5881FF91}">
      <dsp:nvSpPr>
        <dsp:cNvPr id="0" name=""/>
        <dsp:cNvSpPr/>
      </dsp:nvSpPr>
      <dsp:spPr>
        <a:xfrm>
          <a:off x="2299023" y="2377895"/>
          <a:ext cx="2560053" cy="2560053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Налоговая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4413" y="3781002"/>
        <a:ext cx="1969271" cy="812324"/>
      </dsp:txXfrm>
    </dsp:sp>
    <dsp:sp modelId="{91F32F49-2849-4B0D-81E9-A80DDF1A0AC5}">
      <dsp:nvSpPr>
        <dsp:cNvPr id="0" name=""/>
        <dsp:cNvSpPr/>
      </dsp:nvSpPr>
      <dsp:spPr>
        <a:xfrm>
          <a:off x="1038689" y="1117561"/>
          <a:ext cx="2816058" cy="2816058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Финансовая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5309" y="1442491"/>
        <a:ext cx="1083099" cy="216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3C72-13F5-4192-A66F-BE747F4FF03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5147-A18F-4583-BC88-CA69D4BB1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F5147-A18F-4583-BC88-CA69D4BB15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0D0D-136E-4FC6-A923-3650A635CC9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AFA7-3194-4A24-A87F-36D6D89D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072494" cy="51435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распространения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2019-nCoV)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Асбестовском городском округе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60722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2020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покупателям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 по отсрочке платежей за апрель - декабрь 2020 года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31 января 2021 года</a:t>
            </a:r>
            <a:endParaRPr lang="ru-RU" sz="3200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42187FC9-3A5D-4360-A04B-E93F17519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1523441"/>
              </p:ext>
            </p:extLst>
          </p:nvPr>
        </p:nvGraphicFramePr>
        <p:xfrm>
          <a:off x="179512" y="2780928"/>
          <a:ext cx="8784976" cy="319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3176213462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xmlns="" val="2871207896"/>
                    </a:ext>
                  </a:extLst>
                </a:gridCol>
                <a:gridCol w="1640655">
                  <a:extLst>
                    <a:ext uri="{9D8B030D-6E8A-4147-A177-3AD203B41FA5}">
                      <a16:colId xmlns:a16="http://schemas.microsoft.com/office/drawing/2014/main" xmlns="" val="139017828"/>
                    </a:ext>
                  </a:extLst>
                </a:gridCol>
                <a:gridCol w="1901387">
                  <a:extLst>
                    <a:ext uri="{9D8B030D-6E8A-4147-A177-3AD203B41FA5}">
                      <a16:colId xmlns:a16="http://schemas.microsoft.com/office/drawing/2014/main" xmlns="" val="4214692729"/>
                    </a:ext>
                  </a:extLst>
                </a:gridCol>
                <a:gridCol w="1771021">
                  <a:extLst>
                    <a:ext uri="{9D8B030D-6E8A-4147-A177-3AD203B41FA5}">
                      <a16:colId xmlns:a16="http://schemas.microsoft.com/office/drawing/2014/main" xmlns="" val="1577816827"/>
                    </a:ext>
                  </a:extLst>
                </a:gridCol>
              </a:tblGrid>
              <a:tr h="15544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АГО от 15.04.2020 № 244-ПА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предоставлении отсрочки внесения платежей по договорам купли-продажи объектов недвижимого имущества субъектам малого и среднего предпринимательства</a:t>
                      </a:r>
                      <a:endParaRPr lang="ru-RU" sz="24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881382"/>
                  </a:ext>
                </a:extLst>
              </a:tr>
              <a:tr h="100372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Прогнозная сумма льготы</a:t>
                      </a:r>
                    </a:p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заявлений от субъектов МСП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Подготовлено Соглашений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244280"/>
                  </a:ext>
                </a:extLst>
              </a:tr>
              <a:tr h="41246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847 435,0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04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962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71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рекламораспространителям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отсрочке платежей за апрель – декабрь 2020 года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31 декабря 2021 года</a:t>
            </a:r>
            <a:endParaRPr lang="ru-RU" sz="3200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42187FC9-3A5D-4360-A04B-E93F17519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187912"/>
              </p:ext>
            </p:extLst>
          </p:nvPr>
        </p:nvGraphicFramePr>
        <p:xfrm>
          <a:off x="251520" y="2195641"/>
          <a:ext cx="871296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1762134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8712078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39017828"/>
                    </a:ext>
                  </a:extLst>
                </a:gridCol>
                <a:gridCol w="1901387">
                  <a:extLst>
                    <a:ext uri="{9D8B030D-6E8A-4147-A177-3AD203B41FA5}">
                      <a16:colId xmlns:a16="http://schemas.microsoft.com/office/drawing/2014/main" xmlns="" val="4214692729"/>
                    </a:ext>
                  </a:extLst>
                </a:gridCol>
                <a:gridCol w="1771021">
                  <a:extLst>
                    <a:ext uri="{9D8B030D-6E8A-4147-A177-3AD203B41FA5}">
                      <a16:colId xmlns:a16="http://schemas.microsoft.com/office/drawing/2014/main" xmlns="" val="1577816827"/>
                    </a:ext>
                  </a:extLst>
                </a:gridCol>
              </a:tblGrid>
              <a:tr h="11931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АГО от 16.04.2020 № 245-ПА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предоставлении отсрочки платежей по договорам на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установку и эксплуатацию рекламной конструкции, предусмотренных в 2020 году, субъектам малого и среднего предпринимательства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881382"/>
                  </a:ext>
                </a:extLst>
              </a:tr>
              <a:tr h="832454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Прогнозная сумма льготы</a:t>
                      </a:r>
                    </a:p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заявлений от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Подготовлено Соглашений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244280"/>
                  </a:ext>
                </a:extLst>
              </a:tr>
              <a:tr h="582718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 </a:t>
                      </a:r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04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425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68" y="223581"/>
            <a:ext cx="800323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арендаторам земельных участков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отсрочке платежей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квартала 2020 года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2020 года</a:t>
            </a:r>
            <a:endParaRPr lang="ru-RU" sz="2800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42187FC9-3A5D-4360-A04B-E93F17519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6460081"/>
              </p:ext>
            </p:extLst>
          </p:nvPr>
        </p:nvGraphicFramePr>
        <p:xfrm>
          <a:off x="107504" y="1923678"/>
          <a:ext cx="8856984" cy="328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317621346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8712078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39017828"/>
                    </a:ext>
                  </a:extLst>
                </a:gridCol>
                <a:gridCol w="2088138">
                  <a:extLst>
                    <a:ext uri="{9D8B030D-6E8A-4147-A177-3AD203B41FA5}">
                      <a16:colId xmlns:a16="http://schemas.microsoft.com/office/drawing/2014/main" xmlns="" val="4214692729"/>
                    </a:ext>
                  </a:extLst>
                </a:gridCol>
                <a:gridCol w="1800294">
                  <a:extLst>
                    <a:ext uri="{9D8B030D-6E8A-4147-A177-3AD203B41FA5}">
                      <a16:colId xmlns:a16="http://schemas.microsoft.com/office/drawing/2014/main" xmlns="" val="1577816827"/>
                    </a:ext>
                  </a:extLst>
                </a:gridCol>
              </a:tblGrid>
              <a:tr h="135028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АГО от 16.04.2020 № 246-ПА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предоставлении отсрочки платежей по договорам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аренды земельных участков, предусмотренных в 2020 году, субъектам малого и среднего предпринимательства</a:t>
                      </a:r>
                      <a:endParaRPr lang="ru-RU" sz="24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881382"/>
                  </a:ext>
                </a:extLst>
              </a:tr>
              <a:tr h="102665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Прогнозная сумма льготы</a:t>
                      </a:r>
                    </a:p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заявлений от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Подготовлено Соглашений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244280"/>
                  </a:ext>
                </a:extLst>
              </a:tr>
              <a:tr h="421885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4 058 </a:t>
                      </a:r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795,51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04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372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t="9233" b="5671"/>
          <a:stretch/>
        </p:blipFill>
        <p:spPr bwMode="auto">
          <a:xfrm>
            <a:off x="107504" y="1190624"/>
            <a:ext cx="8928992" cy="555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17346"/>
            <a:ext cx="7772400" cy="104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поддержки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19" y="1166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t="9700" b="6845"/>
          <a:stretch/>
        </p:blipFill>
        <p:spPr bwMode="auto">
          <a:xfrm>
            <a:off x="107503" y="1257300"/>
            <a:ext cx="9036497" cy="534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8513"/>
            <a:ext cx="8229600" cy="12486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отдельных сфер деятельности для оказания первоочередной адресной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поддержки</a:t>
            </a:r>
            <a:endParaRPr lang="ru-RU" sz="2800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5207404"/>
              </p:ext>
            </p:extLst>
          </p:nvPr>
        </p:nvGraphicFramePr>
        <p:xfrm>
          <a:off x="612649" y="83671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4238" y="4230667"/>
            <a:ext cx="14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Деятельность по организации конференций и выставок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3372" y="5386428"/>
            <a:ext cx="1781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Деятельность в области демонстрации кинофильмов (кинотеатры)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4499" y="5811687"/>
            <a:ext cx="1673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Торговая недвижимость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8265" y="5596243"/>
            <a:ext cx="1925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Деятельность по предоставлению бытовых услуг населению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487" y="294056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Сферы 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2904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1526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поддержки малого и среднего предпринимательства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714488"/>
            <a:ext cx="2285984" cy="17145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5817" y="4216625"/>
            <a:ext cx="2357422" cy="16430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71470" y="2214554"/>
            <a:ext cx="242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" y="4678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41648" y="1455130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горячая линия 8-800-201-34-30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8126" y="1812320"/>
            <a:ext cx="6429420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материалов на сайте Асбестовского городского округа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571744"/>
            <a:ext cx="6429420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рассылка субъектам МСП по средствам электронной почты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5572140"/>
            <a:ext cx="6429420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регионам на оказание неотложных мер по поддержке субъектов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5143512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кредитные каникулы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4714884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спецпрограмма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стимулирования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4286256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отсрочка по кредиту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576" y="3856032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единоразовые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выплаты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5" idx="7"/>
            <a:endCxn id="16" idx="1"/>
          </p:cNvCxnSpPr>
          <p:nvPr/>
        </p:nvCxnSpPr>
        <p:spPr>
          <a:xfrm flipV="1">
            <a:off x="1951209" y="1598006"/>
            <a:ext cx="590439" cy="36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2200936" y="2133791"/>
            <a:ext cx="357190" cy="153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8" idx="1"/>
          </p:cNvCxnSpPr>
          <p:nvPr/>
        </p:nvCxnSpPr>
        <p:spPr>
          <a:xfrm>
            <a:off x="2214546" y="2868074"/>
            <a:ext cx="357190" cy="2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7"/>
            <a:endCxn id="26" idx="1"/>
          </p:cNvCxnSpPr>
          <p:nvPr/>
        </p:nvCxnSpPr>
        <p:spPr>
          <a:xfrm flipV="1">
            <a:off x="2006369" y="3998908"/>
            <a:ext cx="582207" cy="458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5"/>
            <a:endCxn id="20" idx="1"/>
          </p:cNvCxnSpPr>
          <p:nvPr/>
        </p:nvCxnSpPr>
        <p:spPr>
          <a:xfrm rot="16200000" flipH="1">
            <a:off x="2151795" y="5473670"/>
            <a:ext cx="274514" cy="56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2" idx="1"/>
          </p:cNvCxnSpPr>
          <p:nvPr/>
        </p:nvCxnSpPr>
        <p:spPr>
          <a:xfrm>
            <a:off x="2214546" y="5235052"/>
            <a:ext cx="357190" cy="5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5" idx="1"/>
          </p:cNvCxnSpPr>
          <p:nvPr/>
        </p:nvCxnSpPr>
        <p:spPr>
          <a:xfrm flipV="1">
            <a:off x="2214546" y="4429132"/>
            <a:ext cx="357190" cy="153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5" idx="3"/>
            <a:endCxn id="24" idx="1"/>
          </p:cNvCxnSpPr>
          <p:nvPr/>
        </p:nvCxnSpPr>
        <p:spPr>
          <a:xfrm flipV="1">
            <a:off x="2332014" y="4857760"/>
            <a:ext cx="239722" cy="82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58126" y="3438597"/>
            <a:ext cx="642942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льготное кредитование МСП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endCxn id="27" idx="1"/>
          </p:cNvCxnSpPr>
          <p:nvPr/>
        </p:nvCxnSpPr>
        <p:spPr>
          <a:xfrm flipV="1">
            <a:off x="1767273" y="3581473"/>
            <a:ext cx="790853" cy="735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для консультаций отдела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экономике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Асбестовского городского округа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8-34365-7-53-22, 8-34365-7-53-10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поддержки малого и среднего предпринимательства</a:t>
            </a:r>
            <a:endParaRPr lang="ru-RU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714488"/>
            <a:ext cx="2285984" cy="1714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4500570"/>
            <a:ext cx="2214546" cy="164309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571612"/>
            <a:ext cx="6429420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отсрочка по аренде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000240"/>
            <a:ext cx="6429420" cy="689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отсрочка платежей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 договорам купли-продажи объектов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недвижимости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811471"/>
            <a:ext cx="6429420" cy="617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отсрочка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платежей по договорам на установку и эксплуатацию рекламной конструкции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580" y="4286256"/>
            <a:ext cx="628657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продление сроков уплаты налогов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580" y="4714884"/>
            <a:ext cx="628657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продление срока предоставления отчетности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580" y="5143512"/>
            <a:ext cx="628657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мораторий на налоговые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4580" y="5572140"/>
            <a:ext cx="628657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тарифов по страховым взносам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580" y="6000768"/>
            <a:ext cx="628657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мораторий на рост взнос ИП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3116"/>
            <a:ext cx="2214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Имущественная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72074"/>
            <a:ext cx="190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Налоговая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 flipV="1">
            <a:off x="2214527" y="1714488"/>
            <a:ext cx="357209" cy="52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1"/>
          </p:cNvCxnSpPr>
          <p:nvPr/>
        </p:nvCxnSpPr>
        <p:spPr>
          <a:xfrm flipV="1">
            <a:off x="2285984" y="2345199"/>
            <a:ext cx="285752" cy="3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1"/>
          </p:cNvCxnSpPr>
          <p:nvPr/>
        </p:nvCxnSpPr>
        <p:spPr>
          <a:xfrm>
            <a:off x="2285986" y="2755442"/>
            <a:ext cx="285750" cy="364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1"/>
          </p:cNvCxnSpPr>
          <p:nvPr/>
        </p:nvCxnSpPr>
        <p:spPr>
          <a:xfrm flipV="1">
            <a:off x="1928794" y="4429132"/>
            <a:ext cx="785786" cy="393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6" idx="1"/>
          </p:cNvCxnSpPr>
          <p:nvPr/>
        </p:nvCxnSpPr>
        <p:spPr>
          <a:xfrm>
            <a:off x="1808298" y="5958066"/>
            <a:ext cx="906282" cy="185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>
            <a:off x="2143108" y="5643578"/>
            <a:ext cx="5714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1"/>
          </p:cNvCxnSpPr>
          <p:nvPr/>
        </p:nvCxnSpPr>
        <p:spPr>
          <a:xfrm flipV="1">
            <a:off x="2143108" y="4857760"/>
            <a:ext cx="571472" cy="166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6"/>
            <a:endCxn id="14" idx="1"/>
          </p:cNvCxnSpPr>
          <p:nvPr/>
        </p:nvCxnSpPr>
        <p:spPr>
          <a:xfrm flipV="1">
            <a:off x="2214546" y="5286388"/>
            <a:ext cx="500034" cy="35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6488668"/>
            <a:ext cx="576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для консультаций ФНС России 8-800-222-22-22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71876"/>
            <a:ext cx="7782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для консультаций отдела управления муниципальным имуществом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Асбестовского городского округа 8-34365-7-57-98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358296"/>
            <a:ext cx="7643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остояния МСП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Асбестовского городского округа </a:t>
            </a:r>
          </a:p>
        </p:txBody>
      </p:sp>
      <p:pic>
        <p:nvPicPr>
          <p:cNvPr id="7" name="Рисунок 6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8222621"/>
              </p:ext>
            </p:extLst>
          </p:nvPr>
        </p:nvGraphicFramePr>
        <p:xfrm>
          <a:off x="0" y="4000504"/>
          <a:ext cx="43576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07719" y="3914949"/>
          <a:ext cx="4143404" cy="27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66412"/>
              </p:ext>
            </p:extLst>
          </p:nvPr>
        </p:nvGraphicFramePr>
        <p:xfrm>
          <a:off x="395536" y="1527846"/>
          <a:ext cx="8496944" cy="485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328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поддержки на территории Асбестовского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56027294"/>
              </p:ext>
            </p:extLst>
          </p:nvPr>
        </p:nvGraphicFramePr>
        <p:xfrm>
          <a:off x="-972616" y="1484784"/>
          <a:ext cx="7158100" cy="492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Как уменьшить налог с аренды квартиры: три законных способ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883968" cy="363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748464" cy="16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Налоговая поддержка на территории Асбестовского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2276872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Отсрочка авансовых платежей по земельному налогу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z-tz.ru/wp-content/uploads/2019/06/osvobozhdenie-ot-uplaty-nalogov-696x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180"/>
          <a:stretch/>
        </p:blipFill>
        <p:spPr bwMode="auto">
          <a:xfrm>
            <a:off x="323528" y="1628800"/>
            <a:ext cx="4645750" cy="492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206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8" y="142852"/>
            <a:ext cx="9865096" cy="13255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Финансовая поддержка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Асбестовского городского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бщественное обсуждение по условиям размещения нестационарных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42671"/>
            <a:ext cx="4822685" cy="462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583032043"/>
              </p:ext>
            </p:extLst>
          </p:nvPr>
        </p:nvGraphicFramePr>
        <p:xfrm>
          <a:off x="178968" y="1942671"/>
          <a:ext cx="3866655" cy="462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849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8544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арендаторам муниципального имущества по отсрочке арендных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за апрель-июнь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 2021 года</a:t>
            </a:r>
            <a:endParaRPr lang="ru-RU" sz="3200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42852"/>
            <a:ext cx="792089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42187FC9-3A5D-4360-A04B-E93F17519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2492782"/>
              </p:ext>
            </p:extLst>
          </p:nvPr>
        </p:nvGraphicFramePr>
        <p:xfrm>
          <a:off x="215081" y="2564904"/>
          <a:ext cx="889342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3176213462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xmlns="" val="2871207896"/>
                    </a:ext>
                  </a:extLst>
                </a:gridCol>
                <a:gridCol w="1766850">
                  <a:extLst>
                    <a:ext uri="{9D8B030D-6E8A-4147-A177-3AD203B41FA5}">
                      <a16:colId xmlns:a16="http://schemas.microsoft.com/office/drawing/2014/main" xmlns="" val="13901782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4214692729"/>
                    </a:ext>
                  </a:extLst>
                </a:gridCol>
                <a:gridCol w="1710444">
                  <a:extLst>
                    <a:ext uri="{9D8B030D-6E8A-4147-A177-3AD203B41FA5}">
                      <a16:colId xmlns:a16="http://schemas.microsoft.com/office/drawing/2014/main" xmlns="" val="1577816827"/>
                    </a:ext>
                  </a:extLst>
                </a:gridCol>
              </a:tblGrid>
              <a:tr h="112162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АГО от 09.04.2020 №237-ПА О предоставлении отсрочки арендной платы, предусмотренной в 2020 году субъектам малого и среднего предпринимательства</a:t>
                      </a:r>
                      <a:endParaRPr lang="ru-RU" sz="2400" b="1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881382"/>
                  </a:ext>
                </a:extLst>
              </a:tr>
              <a:tr h="846988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Прогнозная сумма льготы</a:t>
                      </a:r>
                    </a:p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уведомлений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заявлений от субъектов МСП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Подготовлено Соглашений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244280"/>
                  </a:ext>
                </a:extLst>
              </a:tr>
              <a:tr h="331388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652 516,03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04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3582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498</Words>
  <Application>Microsoft Office PowerPoint</Application>
  <PresentationFormat>Экран (4:3)</PresentationFormat>
  <Paragraphs>134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Поддержка субъектов  малого и среднего предпринимательства,  в период распространения  коронавирусной инфекции  (2019-nCoV)  в Асбестовском городском округе </vt:lpstr>
      <vt:lpstr>Перечень отдельных сфер деятельности для оказания первоочередной адресной поддержки</vt:lpstr>
      <vt:lpstr>Виды поддержки малого и среднего предпринимательства</vt:lpstr>
      <vt:lpstr>Виды поддержки малого и среднего предпринимательства</vt:lpstr>
      <vt:lpstr>Слайд 5</vt:lpstr>
      <vt:lpstr>Виды поддержки на территории Асбестовского городского округа</vt:lpstr>
      <vt:lpstr>Налоговая поддержка на территории Асбестовского городского округа</vt:lpstr>
      <vt:lpstr>Финансовая поддержка  на территории  Асбестовского городского округа</vt:lpstr>
      <vt:lpstr>Имущественная поддержка арендаторам муниципального имущества по отсрочке арендных платежей за апрель-июнь  2020 года до 31 января 2021 года</vt:lpstr>
      <vt:lpstr>Имущественная поддержка покупателям  муниципального имущества по отсрочке платежей за апрель - декабрь 2020 года  до 31 января 2021 года</vt:lpstr>
      <vt:lpstr>Имущественная поддержка рекламораспространителям по отсрочке платежей за апрель – декабрь 2020 года  до 31 декабря 2021 года</vt:lpstr>
      <vt:lpstr>Имущественная поддержка арендаторам земельных участков  по отсрочке платежей  I и II квартала 2020 года до 30 ноября 2020 года</vt:lpstr>
      <vt:lpstr>Слайд 13</vt:lpstr>
      <vt:lpstr>Меры поддержки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Малыгина</dc:creator>
  <cp:lastModifiedBy>Анна Малыгина</cp:lastModifiedBy>
  <cp:revision>34</cp:revision>
  <dcterms:created xsi:type="dcterms:W3CDTF">2020-04-17T10:09:07Z</dcterms:created>
  <dcterms:modified xsi:type="dcterms:W3CDTF">2020-04-20T10:08:18Z</dcterms:modified>
</cp:coreProperties>
</file>